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82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17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DB84-C8E4-F1BF-747D-9C3916247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73AFE-AB04-AD57-AE7E-5889CC29E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AE401-4731-E03D-F629-8143205F1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D9D1A-8443-F86F-FE89-D3247FE38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262BF-DFB6-DB3E-82D8-01204C269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79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DCB93-D011-D959-843B-D6F19FF0B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108C41-7D9C-5EB7-CB8B-3A2F97F9B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8A1A8-69B2-1E45-6702-63C2D343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4CE91-ECB2-FDF0-FFC8-8EB362E1C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BBD5F-7D8E-5929-BCD4-BDEB2C3B5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509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B68EC9-4BE0-2A5E-E307-6C58D5ED8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2C957F-D93B-35FF-1380-5B77DBCD9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5B849-674C-14F3-62E3-B3B8DC1C5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C1531-1C0C-52B9-AA6E-D8262C3B6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50B4B-40C0-2601-D3FC-9BF2E09D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2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33407-66A1-D2D0-DB41-65DD1870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D4D3F-37F1-B097-8AF9-1725276FB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9260F-1847-787C-82AF-3C710ED9A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80269-54EC-2ACD-3CFB-5DE986BB8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9C5D1-1D99-0BD0-751C-0040E4D56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732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162D0-5640-6373-ECB4-0BFE3ED4A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D94B7-696E-9820-0A39-26F150BE7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8B3F4-275C-348C-6175-8980CFFDD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BE248-6C02-1B83-B46D-BB93C1E6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550C-D430-3F49-5215-55630B2F8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60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E2801-590D-3278-E31D-70E62A3CD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958C4-56CB-39E3-8B97-1D30E19451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915A7-18CF-EFBC-BC02-E2F6E6DEB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E5F3A2-FBD9-B3EA-DDC3-8B9F952DB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9CBA3-34C2-9231-2AFA-51C54AEF6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744D4C-39B8-21F5-6963-7C91C3773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71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C317C-24F3-DCCB-D9F1-8FA9AD73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98E24-247E-8B83-720A-56CAB7CC7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B1C06-66B2-ABC3-3C0F-32D15EEFC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983E97-7721-9457-63CB-0DB95DBA23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901F92-11C3-7D93-263B-CF0E1BA90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1E029B-71D6-8F8E-7387-85111DFBD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45DB1-3B3D-6E2E-1F8B-AC3068559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8430EF-25C0-BA9F-E6BD-2AC391443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732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04716-7D7C-35AA-A0C6-38840C16D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A6B4F-57F0-DD57-7DB0-7B73E18FB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955D6-0ECB-A2B0-2B31-D2A17FA21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42287D-68C7-F6EA-1F91-82E246B3A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84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43C5B-6A8D-7926-3BFF-DD220B33D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21A894-F2FB-108F-451B-AABD044B7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36DA6-E50B-A3A2-0FD7-D7FBDFFCF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700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2ABD7-65A6-195E-B083-685AB904E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E6910-8B0D-2B92-A01D-7623B2F4E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21B50B-1135-446F-127F-AF421841A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7A104-006F-AC08-DE20-81CFB2AA0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03635-7D0C-DB0A-1F88-9AFC615CB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CA64E-B0FE-DAAE-B79A-C3AF058C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17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66DC7-B185-BA66-E8F0-4F1A97FA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00440-8C3E-00B3-47F8-0090F1A98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23E7B-2B79-40FC-DEEA-CCF75FE2D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9FFC64-B536-5501-C8C0-2E6D4AC98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667A9-AB9D-BAD6-3B22-FC7D7222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3E00F-5F1A-A97D-B716-DF4582DCF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8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B3EDC6-97E1-B727-DDFC-D69141FA5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7110F-6793-FE81-41D8-EE7650117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CF00F-55BE-1442-900E-FC551D775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08776-924C-E624-B353-871B28B21E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426DD-F5FE-0841-C49C-B50560344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41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red circle and square with a square in the middle&#10;&#10;Description automatically generated">
            <a:extLst>
              <a:ext uri="{FF2B5EF4-FFF2-40B4-BE49-F238E27FC236}">
                <a16:creationId xmlns:a16="http://schemas.microsoft.com/office/drawing/2014/main" id="{FEBD22FF-BA59-6C0C-730C-48F1E1BA2EE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598" y="1786419"/>
            <a:ext cx="6326730" cy="29706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9AD0E42-4B40-84B3-9071-49CEF4E799A7}"/>
              </a:ext>
            </a:extLst>
          </p:cNvPr>
          <p:cNvSpPr txBox="1">
            <a:spLocks/>
          </p:cNvSpPr>
          <p:nvPr/>
        </p:nvSpPr>
        <p:spPr>
          <a:xfrm>
            <a:off x="166254" y="147782"/>
            <a:ext cx="3508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LSV </a:t>
            </a:r>
            <a:r>
              <a:rPr lang="en-US" b="1" dirty="0"/>
              <a:t>VALUE PROPOSITION CANVAS</a:t>
            </a:r>
            <a:endParaRPr lang="en-GB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24D5FB-C5F7-FCB3-F5E5-67189E77A2D3}"/>
              </a:ext>
            </a:extLst>
          </p:cNvPr>
          <p:cNvSpPr>
            <a:spLocks/>
          </p:cNvSpPr>
          <p:nvPr/>
        </p:nvSpPr>
        <p:spPr>
          <a:xfrm>
            <a:off x="3674378" y="147782"/>
            <a:ext cx="6233102" cy="4646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B29D9F-0B27-36CF-B45F-9FDB1D857E07}"/>
              </a:ext>
            </a:extLst>
          </p:cNvPr>
          <p:cNvSpPr txBox="1">
            <a:spLocks/>
          </p:cNvSpPr>
          <p:nvPr/>
        </p:nvSpPr>
        <p:spPr>
          <a:xfrm>
            <a:off x="3692211" y="195423"/>
            <a:ext cx="240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IDEA: 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AD220D-FAB2-2B0A-8C90-BA6A0AFE5FF1}"/>
              </a:ext>
            </a:extLst>
          </p:cNvPr>
          <p:cNvSpPr txBox="1">
            <a:spLocks/>
          </p:cNvSpPr>
          <p:nvPr/>
        </p:nvSpPr>
        <p:spPr>
          <a:xfrm>
            <a:off x="9907480" y="199291"/>
            <a:ext cx="2424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AUTHOR:</a:t>
            </a:r>
            <a:endParaRPr lang="en-GB" dirty="0"/>
          </a:p>
        </p:txBody>
      </p:sp>
      <p:sp>
        <p:nvSpPr>
          <p:cNvPr id="55" name="object 30">
            <a:extLst>
              <a:ext uri="{FF2B5EF4-FFF2-40B4-BE49-F238E27FC236}">
                <a16:creationId xmlns:a16="http://schemas.microsoft.com/office/drawing/2014/main" id="{97412643-8A7D-68A1-B5E6-51B4764CCD4C}"/>
              </a:ext>
            </a:extLst>
          </p:cNvPr>
          <p:cNvSpPr txBox="1">
            <a:spLocks/>
          </p:cNvSpPr>
          <p:nvPr/>
        </p:nvSpPr>
        <p:spPr>
          <a:xfrm>
            <a:off x="234893" y="6600060"/>
            <a:ext cx="2730612" cy="1101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600" spc="-25" dirty="0">
                <a:solidFill>
                  <a:srgbClr val="231F20"/>
                </a:solidFill>
                <a:cs typeface="Palatino Linotype"/>
              </a:rPr>
              <a:t>The </a:t>
            </a:r>
            <a:r>
              <a:rPr lang="en-US" sz="600" spc="-25" dirty="0">
                <a:solidFill>
                  <a:srgbClr val="231F20"/>
                </a:solidFill>
                <a:cs typeface="Palatino Linotype"/>
              </a:rPr>
              <a:t>original </a:t>
            </a:r>
            <a:r>
              <a:rPr lang="en-US" sz="600" spc="-20" dirty="0">
                <a:solidFill>
                  <a:srgbClr val="231F20"/>
                </a:solidFill>
                <a:cs typeface="Palatino Linotype"/>
              </a:rPr>
              <a:t>Value Proposition Canvas was developed by </a:t>
            </a:r>
            <a:r>
              <a:rPr lang="en-US" sz="600" spc="-20" dirty="0" err="1">
                <a:solidFill>
                  <a:srgbClr val="231F20"/>
                </a:solidFill>
                <a:cs typeface="Palatino Linotype"/>
              </a:rPr>
              <a:t>Strategyzer</a:t>
            </a:r>
            <a:r>
              <a:rPr lang="en-US" sz="600" spc="-20" dirty="0">
                <a:solidFill>
                  <a:srgbClr val="231F20"/>
                </a:solidFill>
                <a:cs typeface="Palatino Linotype"/>
              </a:rPr>
              <a:t> AG.</a:t>
            </a:r>
            <a:endParaRPr sz="600" dirty="0">
              <a:cs typeface="Palatino Linotype"/>
            </a:endParaRPr>
          </a:p>
        </p:txBody>
      </p:sp>
      <p:sp>
        <p:nvSpPr>
          <p:cNvPr id="56" name="object 30">
            <a:extLst>
              <a:ext uri="{FF2B5EF4-FFF2-40B4-BE49-F238E27FC236}">
                <a16:creationId xmlns:a16="http://schemas.microsoft.com/office/drawing/2014/main" id="{5250442A-BD12-CB11-872B-A9A767BBA278}"/>
              </a:ext>
            </a:extLst>
          </p:cNvPr>
          <p:cNvSpPr txBox="1">
            <a:spLocks/>
          </p:cNvSpPr>
          <p:nvPr/>
        </p:nvSpPr>
        <p:spPr>
          <a:xfrm>
            <a:off x="3226970" y="6600060"/>
            <a:ext cx="2730612" cy="1101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lang="en-US" sz="600" spc="-25" dirty="0">
                <a:solidFill>
                  <a:srgbClr val="231F20"/>
                </a:solidFill>
                <a:cs typeface="Palatino Linotype"/>
              </a:rPr>
              <a:t>This version was developed by Dave Jarman for use by Kindling in 2023</a:t>
            </a:r>
            <a:r>
              <a:rPr lang="en-US" sz="600" spc="-25" dirty="0">
                <a:solidFill>
                  <a:srgbClr val="231F20"/>
                </a:solidFill>
                <a:latin typeface="Palatino Linotype"/>
                <a:cs typeface="Palatino Linotype"/>
              </a:rPr>
              <a:t>.</a:t>
            </a:r>
            <a:endParaRPr sz="600" dirty="0">
              <a:latin typeface="Palatino Linotype"/>
              <a:cs typeface="Palatino Linotype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A4CBD98-3738-BECE-2F6C-7A08E5335D88}"/>
              </a:ext>
            </a:extLst>
          </p:cNvPr>
          <p:cNvSpPr/>
          <p:nvPr/>
        </p:nvSpPr>
        <p:spPr>
          <a:xfrm>
            <a:off x="166254" y="713064"/>
            <a:ext cx="11859491" cy="22314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CE99FBA-4928-04B1-0DC9-34326C4B4C64}"/>
              </a:ext>
            </a:extLst>
          </p:cNvPr>
          <p:cNvSpPr/>
          <p:nvPr/>
        </p:nvSpPr>
        <p:spPr>
          <a:xfrm>
            <a:off x="234892" y="796954"/>
            <a:ext cx="2992078" cy="2072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FFBF9FC-A17F-62DA-5EBD-B214E5511DBE}"/>
              </a:ext>
            </a:extLst>
          </p:cNvPr>
          <p:cNvSpPr/>
          <p:nvPr/>
        </p:nvSpPr>
        <p:spPr>
          <a:xfrm>
            <a:off x="8951053" y="792759"/>
            <a:ext cx="2992078" cy="2072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D444EEF-9475-B984-B3A0-AFBD0D70B6F9}"/>
              </a:ext>
            </a:extLst>
          </p:cNvPr>
          <p:cNvSpPr/>
          <p:nvPr/>
        </p:nvSpPr>
        <p:spPr>
          <a:xfrm>
            <a:off x="3295608" y="792759"/>
            <a:ext cx="2661974" cy="2072081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61F314C-8A37-DF08-97E8-2875E7ABC2AC}"/>
              </a:ext>
            </a:extLst>
          </p:cNvPr>
          <p:cNvSpPr/>
          <p:nvPr/>
        </p:nvSpPr>
        <p:spPr>
          <a:xfrm>
            <a:off x="6234420" y="792758"/>
            <a:ext cx="2661974" cy="2072081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330981D-F789-0A4B-CF63-F2CA3CC11160}"/>
              </a:ext>
            </a:extLst>
          </p:cNvPr>
          <p:cNvSpPr txBox="1"/>
          <p:nvPr/>
        </p:nvSpPr>
        <p:spPr>
          <a:xfrm>
            <a:off x="234892" y="792758"/>
            <a:ext cx="22288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VALUE PROPOSITION OFFERING (THE PRODUCT OR SERVICE)</a:t>
            </a:r>
            <a:endParaRPr lang="en-GB" sz="14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D5244D6-E7B4-7516-0A31-A135E3DCA9E0}"/>
              </a:ext>
            </a:extLst>
          </p:cNvPr>
          <p:cNvSpPr txBox="1"/>
          <p:nvPr/>
        </p:nvSpPr>
        <p:spPr>
          <a:xfrm>
            <a:off x="8978318" y="792758"/>
            <a:ext cx="2730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BENEFICIARY/USER/CUSTOMER JOB(S)-TO-BE-DONE</a:t>
            </a:r>
            <a:endParaRPr lang="en-GB" sz="14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C05B874-DF5C-3E31-6EF3-D5F4FB648961}"/>
              </a:ext>
            </a:extLst>
          </p:cNvPr>
          <p:cNvSpPr txBox="1">
            <a:spLocks/>
          </p:cNvSpPr>
          <p:nvPr/>
        </p:nvSpPr>
        <p:spPr>
          <a:xfrm>
            <a:off x="6016097" y="195423"/>
            <a:ext cx="240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AUDIENCE SEGMENT: </a:t>
            </a:r>
            <a:endParaRPr lang="en-GB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9999329-CE3F-FED8-496F-81E31196A6AE}"/>
              </a:ext>
            </a:extLst>
          </p:cNvPr>
          <p:cNvSpPr txBox="1"/>
          <p:nvPr/>
        </p:nvSpPr>
        <p:spPr>
          <a:xfrm>
            <a:off x="3339826" y="808346"/>
            <a:ext cx="2573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HOW IS THE VALUE ADDED MEASURED?</a:t>
            </a:r>
            <a:endParaRPr lang="en-GB" sz="14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71E3B0C-3297-62D9-3FB2-4B872670B059}"/>
              </a:ext>
            </a:extLst>
          </p:cNvPr>
          <p:cNvSpPr txBox="1"/>
          <p:nvPr/>
        </p:nvSpPr>
        <p:spPr>
          <a:xfrm>
            <a:off x="6322857" y="808346"/>
            <a:ext cx="2573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HOW IS SUCCESS IN/OF THE ‘JOB’ EVALUATED?</a:t>
            </a:r>
            <a:endParaRPr lang="en-GB" sz="14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31E1898-936D-BF7B-D27E-A95DB1AB091A}"/>
              </a:ext>
            </a:extLst>
          </p:cNvPr>
          <p:cNvSpPr txBox="1"/>
          <p:nvPr/>
        </p:nvSpPr>
        <p:spPr>
          <a:xfrm>
            <a:off x="6988992" y="3092845"/>
            <a:ext cx="3978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 THE PROCESS OF DOING-THE-JOB…</a:t>
            </a:r>
            <a:endParaRPr lang="en-GB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9F6805B-9194-239C-941E-13A9695AAF73}"/>
              </a:ext>
            </a:extLst>
          </p:cNvPr>
          <p:cNvSpPr txBox="1"/>
          <p:nvPr/>
        </p:nvSpPr>
        <p:spPr>
          <a:xfrm>
            <a:off x="1306282" y="3092845"/>
            <a:ext cx="3978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ENGAGING WITH THE OFFERING…</a:t>
            </a:r>
            <a:endParaRPr lang="en-GB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504D54BE-0338-7BD0-1E55-A1591EFC3BD5}"/>
              </a:ext>
            </a:extLst>
          </p:cNvPr>
          <p:cNvGrpSpPr/>
          <p:nvPr/>
        </p:nvGrpSpPr>
        <p:grpSpPr>
          <a:xfrm>
            <a:off x="927653" y="3465615"/>
            <a:ext cx="4598633" cy="1306032"/>
            <a:chOff x="927653" y="3465615"/>
            <a:chExt cx="4598633" cy="1306032"/>
          </a:xfrm>
          <a:noFill/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7BDBC64-976D-9255-39A6-8D660CACDF1C}"/>
                </a:ext>
              </a:extLst>
            </p:cNvPr>
            <p:cNvSpPr/>
            <p:nvPr/>
          </p:nvSpPr>
          <p:spPr>
            <a:xfrm>
              <a:off x="927653" y="3465615"/>
              <a:ext cx="4598633" cy="130603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77A61B0-D3CE-A0B9-8E9D-784A8F58B29F}"/>
                </a:ext>
              </a:extLst>
            </p:cNvPr>
            <p:cNvSpPr txBox="1"/>
            <p:nvPr/>
          </p:nvSpPr>
          <p:spPr>
            <a:xfrm>
              <a:off x="927653" y="3480333"/>
              <a:ext cx="4314547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GAIN ENABLING FEATURES</a:t>
              </a:r>
              <a:endParaRPr lang="en-GB" sz="1400" dirty="0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B8BFF0CD-DDB6-ECC7-42DE-AEC220B9D9E1}"/>
              </a:ext>
            </a:extLst>
          </p:cNvPr>
          <p:cNvGrpSpPr/>
          <p:nvPr/>
        </p:nvGrpSpPr>
        <p:grpSpPr>
          <a:xfrm>
            <a:off x="927652" y="4896686"/>
            <a:ext cx="4598634" cy="1308116"/>
            <a:chOff x="927652" y="3463531"/>
            <a:chExt cx="4598634" cy="1308116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98AF5EEC-0792-786E-8E34-D75E182B5CE9}"/>
                </a:ext>
              </a:extLst>
            </p:cNvPr>
            <p:cNvSpPr/>
            <p:nvPr/>
          </p:nvSpPr>
          <p:spPr>
            <a:xfrm>
              <a:off x="927653" y="3465615"/>
              <a:ext cx="4598633" cy="1306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C6E3F79-303C-E01B-91ED-9819E4A5F51F}"/>
                </a:ext>
              </a:extLst>
            </p:cNvPr>
            <p:cNvSpPr txBox="1"/>
            <p:nvPr/>
          </p:nvSpPr>
          <p:spPr>
            <a:xfrm>
              <a:off x="927652" y="3463531"/>
              <a:ext cx="43145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PAIN RELIEVING FEATURES</a:t>
              </a:r>
              <a:endParaRPr lang="en-GB" sz="1400" dirty="0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2CA9BBF-93C3-9CA5-63D1-8A6C7BF54260}"/>
              </a:ext>
            </a:extLst>
          </p:cNvPr>
          <p:cNvGrpSpPr/>
          <p:nvPr/>
        </p:nvGrpSpPr>
        <p:grpSpPr>
          <a:xfrm>
            <a:off x="6651736" y="3462177"/>
            <a:ext cx="4598633" cy="1306032"/>
            <a:chOff x="927653" y="3465615"/>
            <a:chExt cx="4598633" cy="1306032"/>
          </a:xfrm>
          <a:noFill/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ABCC15DD-6771-48F9-86AC-75D2E18FE9BE}"/>
                </a:ext>
              </a:extLst>
            </p:cNvPr>
            <p:cNvSpPr/>
            <p:nvPr/>
          </p:nvSpPr>
          <p:spPr>
            <a:xfrm>
              <a:off x="927653" y="3465615"/>
              <a:ext cx="4598633" cy="130603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F01EDCD8-9157-1172-6DAD-A500B1E202CF}"/>
                </a:ext>
              </a:extLst>
            </p:cNvPr>
            <p:cNvSpPr txBox="1"/>
            <p:nvPr/>
          </p:nvSpPr>
          <p:spPr>
            <a:xfrm>
              <a:off x="941633" y="3482917"/>
              <a:ext cx="4314547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CONTEXTUAL GAINS/OPPORTUNITIES</a:t>
              </a:r>
              <a:endParaRPr lang="en-GB" sz="1400" dirty="0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D852973-78D2-E078-25FC-D8110FD6BF8E}"/>
              </a:ext>
            </a:extLst>
          </p:cNvPr>
          <p:cNvGrpSpPr/>
          <p:nvPr/>
        </p:nvGrpSpPr>
        <p:grpSpPr>
          <a:xfrm>
            <a:off x="6638482" y="4896685"/>
            <a:ext cx="4598633" cy="1308117"/>
            <a:chOff x="927653" y="3463530"/>
            <a:chExt cx="4598633" cy="1308117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B6A586DB-4C54-AD67-2B33-AE223587EE2E}"/>
                </a:ext>
              </a:extLst>
            </p:cNvPr>
            <p:cNvSpPr/>
            <p:nvPr/>
          </p:nvSpPr>
          <p:spPr>
            <a:xfrm>
              <a:off x="927653" y="3465615"/>
              <a:ext cx="4598633" cy="1306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62FA1054-CB94-086B-22AC-12E1C1DB8076}"/>
                </a:ext>
              </a:extLst>
            </p:cNvPr>
            <p:cNvSpPr txBox="1"/>
            <p:nvPr/>
          </p:nvSpPr>
          <p:spPr>
            <a:xfrm>
              <a:off x="940907" y="3463530"/>
              <a:ext cx="43145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CONTEXTUAL PAINS/BARRIERS TO ADOPTION</a:t>
              </a:r>
              <a:endParaRPr lang="en-GB" sz="1400" dirty="0"/>
            </a:p>
          </p:txBody>
        </p:sp>
      </p:grpSp>
      <p:pic>
        <p:nvPicPr>
          <p:cNvPr id="3" name="Picture 2" descr="A barcode and bell icon&#10;&#10;Description automatically generated">
            <a:extLst>
              <a:ext uri="{FF2B5EF4-FFF2-40B4-BE49-F238E27FC236}">
                <a16:creationId xmlns:a16="http://schemas.microsoft.com/office/drawing/2014/main" id="{67008D96-4A8F-FD78-33D6-E98544BAAE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769" y="844922"/>
            <a:ext cx="693420" cy="396240"/>
          </a:xfrm>
          <a:prstGeom prst="rect">
            <a:avLst/>
          </a:prstGeom>
        </p:spPr>
      </p:pic>
      <p:pic>
        <p:nvPicPr>
          <p:cNvPr id="9" name="Picture 8" descr="A checklist with check marks&#10;&#10;Description automatically generated">
            <a:extLst>
              <a:ext uri="{FF2B5EF4-FFF2-40B4-BE49-F238E27FC236}">
                <a16:creationId xmlns:a16="http://schemas.microsoft.com/office/drawing/2014/main" id="{9A191288-64AC-A7B4-4D1E-727DD10491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2745" y="841112"/>
            <a:ext cx="533400" cy="403860"/>
          </a:xfrm>
          <a:prstGeom prst="rect">
            <a:avLst/>
          </a:prstGeom>
        </p:spPr>
      </p:pic>
      <p:pic>
        <p:nvPicPr>
          <p:cNvPr id="11" name="Picture 10" descr="A black graph with a arrow&#10;&#10;Description automatically generated">
            <a:extLst>
              <a:ext uri="{FF2B5EF4-FFF2-40B4-BE49-F238E27FC236}">
                <a16:creationId xmlns:a16="http://schemas.microsoft.com/office/drawing/2014/main" id="{381C7D71-7269-122B-090A-861FC98BB9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139" y="3510699"/>
            <a:ext cx="480060" cy="43434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AF500C5-65FC-61DE-E021-419C235CC1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273" y="3541173"/>
            <a:ext cx="281940" cy="2743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F23B89A-71D1-5C6F-A9FC-F711E5AA68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21" y="4962627"/>
            <a:ext cx="358140" cy="281940"/>
          </a:xfrm>
          <a:prstGeom prst="rect">
            <a:avLst/>
          </a:prstGeom>
        </p:spPr>
      </p:pic>
      <p:pic>
        <p:nvPicPr>
          <p:cNvPr id="17" name="Picture 16" descr="A black and white pill&#10;&#10;Description automatically generated">
            <a:extLst>
              <a:ext uri="{FF2B5EF4-FFF2-40B4-BE49-F238E27FC236}">
                <a16:creationId xmlns:a16="http://schemas.microsoft.com/office/drawing/2014/main" id="{025AD88C-1CBE-E059-4924-3FA83BE3B24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406" y="4949507"/>
            <a:ext cx="441960" cy="4648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F2DB77-D560-FF62-E847-83AAAF915064}"/>
              </a:ext>
            </a:extLst>
          </p:cNvPr>
          <p:cNvSpPr txBox="1"/>
          <p:nvPr/>
        </p:nvSpPr>
        <p:spPr>
          <a:xfrm>
            <a:off x="5738070" y="6524077"/>
            <a:ext cx="367189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0" i="0" dirty="0">
                <a:solidFill>
                  <a:srgbClr val="333333"/>
                </a:solidFill>
                <a:effectLst/>
              </a:rPr>
              <a:t>LSV Value Proposition Canvas © 2023 by Dave Jarman is licensed under CC BY-NC 4.0. To view a copy of this license, visit http://creativecommons.org/licenses/by-nc/4.0/</a:t>
            </a:r>
            <a:endParaRPr lang="en-GB" sz="6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03C4CA3-B21D-7007-B8AD-B6DA9F80EDD1}"/>
              </a:ext>
            </a:extLst>
          </p:cNvPr>
          <p:cNvSpPr txBox="1"/>
          <p:nvPr/>
        </p:nvSpPr>
        <p:spPr>
          <a:xfrm>
            <a:off x="4343400" y="272141"/>
            <a:ext cx="1643743" cy="246221"/>
          </a:xfrm>
          <a:prstGeom prst="rect">
            <a:avLst/>
          </a:prstGeom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23CB22-C38F-240C-F5D2-46FBA77F77F2}"/>
              </a:ext>
            </a:extLst>
          </p:cNvPr>
          <p:cNvSpPr txBox="1"/>
          <p:nvPr/>
        </p:nvSpPr>
        <p:spPr>
          <a:xfrm>
            <a:off x="8131628" y="272142"/>
            <a:ext cx="1643743" cy="246221"/>
          </a:xfrm>
          <a:prstGeom prst="rect">
            <a:avLst/>
          </a:prstGeom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BBAD432-3FB4-E14F-2A77-99E15AB9AA15}"/>
              </a:ext>
            </a:extLst>
          </p:cNvPr>
          <p:cNvSpPr txBox="1"/>
          <p:nvPr/>
        </p:nvSpPr>
        <p:spPr>
          <a:xfrm>
            <a:off x="10934698" y="272141"/>
            <a:ext cx="1061359" cy="246221"/>
          </a:xfrm>
          <a:prstGeom prst="rect">
            <a:avLst/>
          </a:prstGeom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EFE9CD0-27FC-5018-D084-7BAF5AD407C1}"/>
              </a:ext>
            </a:extLst>
          </p:cNvPr>
          <p:cNvSpPr txBox="1"/>
          <p:nvPr/>
        </p:nvSpPr>
        <p:spPr>
          <a:xfrm>
            <a:off x="337457" y="1567542"/>
            <a:ext cx="2775857" cy="1143001"/>
          </a:xfrm>
          <a:prstGeom prst="rect">
            <a:avLst/>
          </a:prstGeom>
          <a:noFill/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0E8673-214C-C893-5416-8A243F5274CA}"/>
              </a:ext>
            </a:extLst>
          </p:cNvPr>
          <p:cNvSpPr txBox="1"/>
          <p:nvPr/>
        </p:nvSpPr>
        <p:spPr>
          <a:xfrm>
            <a:off x="3374571" y="1382485"/>
            <a:ext cx="2471058" cy="1143001"/>
          </a:xfrm>
          <a:prstGeom prst="rect">
            <a:avLst/>
          </a:prstGeom>
          <a:noFill/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0B09AC6-4F19-D888-D73F-9BBF473C996F}"/>
              </a:ext>
            </a:extLst>
          </p:cNvPr>
          <p:cNvSpPr txBox="1"/>
          <p:nvPr/>
        </p:nvSpPr>
        <p:spPr>
          <a:xfrm>
            <a:off x="6346369" y="1382484"/>
            <a:ext cx="2471058" cy="1143001"/>
          </a:xfrm>
          <a:prstGeom prst="rect">
            <a:avLst/>
          </a:prstGeom>
          <a:noFill/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A1344AA-6CAB-AE26-89B5-92ECA145EBAF}"/>
              </a:ext>
            </a:extLst>
          </p:cNvPr>
          <p:cNvSpPr txBox="1"/>
          <p:nvPr/>
        </p:nvSpPr>
        <p:spPr>
          <a:xfrm>
            <a:off x="9070517" y="1382483"/>
            <a:ext cx="2784025" cy="1143001"/>
          </a:xfrm>
          <a:prstGeom prst="rect">
            <a:avLst/>
          </a:prstGeom>
          <a:noFill/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84DB860-6982-D4AD-BEB4-6DFB993DF41D}"/>
              </a:ext>
            </a:extLst>
          </p:cNvPr>
          <p:cNvSpPr txBox="1"/>
          <p:nvPr/>
        </p:nvSpPr>
        <p:spPr>
          <a:xfrm>
            <a:off x="1077686" y="3901237"/>
            <a:ext cx="3918857" cy="714306"/>
          </a:xfrm>
          <a:prstGeom prst="rect">
            <a:avLst/>
          </a:prstGeom>
          <a:noFill/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8CAF17E-366C-514B-39D3-DD6FE35EDD2B}"/>
              </a:ext>
            </a:extLst>
          </p:cNvPr>
          <p:cNvSpPr txBox="1"/>
          <p:nvPr/>
        </p:nvSpPr>
        <p:spPr>
          <a:xfrm>
            <a:off x="6760029" y="3825037"/>
            <a:ext cx="3918857" cy="714306"/>
          </a:xfrm>
          <a:prstGeom prst="rect">
            <a:avLst/>
          </a:prstGeom>
          <a:noFill/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4631CA-992A-50F7-E939-360C35037470}"/>
              </a:ext>
            </a:extLst>
          </p:cNvPr>
          <p:cNvSpPr txBox="1"/>
          <p:nvPr/>
        </p:nvSpPr>
        <p:spPr>
          <a:xfrm>
            <a:off x="6760029" y="5251066"/>
            <a:ext cx="3918857" cy="714306"/>
          </a:xfrm>
          <a:prstGeom prst="rect">
            <a:avLst/>
          </a:prstGeom>
          <a:noFill/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E71F8B4-9564-A4B3-0879-D7A199D3FF7F}"/>
              </a:ext>
            </a:extLst>
          </p:cNvPr>
          <p:cNvSpPr txBox="1"/>
          <p:nvPr/>
        </p:nvSpPr>
        <p:spPr>
          <a:xfrm>
            <a:off x="1077685" y="5251066"/>
            <a:ext cx="3918857" cy="714306"/>
          </a:xfrm>
          <a:prstGeom prst="rect">
            <a:avLst/>
          </a:prstGeom>
          <a:noFill/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0BC7700-EDAF-5F6E-8B6F-57C357214018}"/>
              </a:ext>
            </a:extLst>
          </p:cNvPr>
          <p:cNvSpPr txBox="1"/>
          <p:nvPr/>
        </p:nvSpPr>
        <p:spPr>
          <a:xfrm>
            <a:off x="255813" y="6288575"/>
            <a:ext cx="3630387" cy="246221"/>
          </a:xfrm>
          <a:prstGeom prst="rect">
            <a:avLst/>
          </a:prstGeom>
          <a:ln w="12700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canvas is interactive. Please add text to boxes outlined in blue</a:t>
            </a:r>
          </a:p>
        </p:txBody>
      </p:sp>
      <p:pic>
        <p:nvPicPr>
          <p:cNvPr id="2" name="Picture 1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593C8CCD-869D-B1B5-B604-F6B2D2B3AA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646945" y="6319576"/>
            <a:ext cx="1378800" cy="38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5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152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Jarman</dc:creator>
  <cp:lastModifiedBy>Frida Koslowski</cp:lastModifiedBy>
  <cp:revision>5</cp:revision>
  <dcterms:created xsi:type="dcterms:W3CDTF">2023-07-04T08:10:22Z</dcterms:created>
  <dcterms:modified xsi:type="dcterms:W3CDTF">2025-03-06T13:34:11Z</dcterms:modified>
</cp:coreProperties>
</file>