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669088" cy="9926638"/>
  <p:embeddedFontLst>
    <p:embeddedFont>
      <p:font typeface="Palatino Linotype" panose="02040502050505030304" pitchFamily="18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17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2" roundtripDataSignature="AMtx7mh6vkvwreaogVZ9VmbpNfdX2UWjr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27A5D9C-8AC9-448F-9166-13ACC0E83408}">
  <a:tblStyle styleId="{427A5D9C-8AC9-448F-9166-13ACC0E83408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>
        <p:guide orient="horz" pos="2160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5" Type="http://schemas.openxmlformats.org/officeDocument/2006/relationships/theme" Target="theme/theme1.xml"/><Relationship Id="rId4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11725" y="744475"/>
            <a:ext cx="444625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66900" y="4715125"/>
            <a:ext cx="5335250" cy="4466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66900" y="4715125"/>
            <a:ext cx="5335250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88" y="744538"/>
            <a:ext cx="6615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/4.0/?ref=chooser-v1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166254" y="147782"/>
            <a:ext cx="350812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LSV AUDIENCES MAP</a:t>
            </a: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/>
          <p:nvPr/>
        </p:nvSpPr>
        <p:spPr>
          <a:xfrm>
            <a:off x="3674378" y="147782"/>
            <a:ext cx="4326622" cy="464614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3692211" y="195423"/>
            <a:ext cx="240904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IDEA: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8206696" y="199291"/>
            <a:ext cx="2424337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AUTHOR: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/>
          <p:nvPr/>
        </p:nvSpPr>
        <p:spPr>
          <a:xfrm>
            <a:off x="166254" y="713064"/>
            <a:ext cx="11859491" cy="5491738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89" name="Google Shape;89;p1"/>
          <p:cNvGraphicFramePr/>
          <p:nvPr/>
        </p:nvGraphicFramePr>
        <p:xfrm>
          <a:off x="260350" y="830154"/>
          <a:ext cx="11674425" cy="5023370"/>
        </p:xfrm>
        <a:graphic>
          <a:graphicData uri="http://schemas.openxmlformats.org/drawingml/2006/table">
            <a:tbl>
              <a:tblPr firstRow="1" bandRow="1">
                <a:noFill/>
                <a:tableStyleId>{427A5D9C-8AC9-448F-9166-13ACC0E83408}</a:tableStyleId>
              </a:tblPr>
              <a:tblGrid>
                <a:gridCol w="1667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7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7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677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677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677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677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795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u="none" strike="noStrike" cap="none"/>
                        <a:t>Audience Name</a:t>
                      </a:r>
                      <a:endParaRPr sz="1100" b="1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u="none" strike="noStrike" cap="none"/>
                        <a:t>Beneficiary, User, Customer, 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u="none" strike="noStrike" cap="none"/>
                        <a:t>Stakeholder?</a:t>
                      </a:r>
                      <a:endParaRPr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u="none" strike="noStrike" cap="none" dirty="0"/>
                        <a:t>Their problem or opportunity?</a:t>
                      </a:r>
                      <a:endParaRPr dirty="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u="none" strike="noStrike" cap="none"/>
                        <a:t>Our initial offering to them?</a:t>
                      </a:r>
                      <a:endParaRPr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u="none" strike="noStrike" cap="none"/>
                        <a:t>Means of engagement?</a:t>
                      </a:r>
                      <a:endParaRPr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u="none" strike="noStrike" cap="none"/>
                        <a:t>Barrier to engagement?</a:t>
                      </a:r>
                      <a:endParaRPr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u="none" strike="noStrike" cap="none"/>
                        <a:t>Next step</a:t>
                      </a:r>
                      <a:endParaRPr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58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58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58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58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858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/>
                    </a:p>
                  </a:txBody>
                  <a:tcPr marL="91450" marR="91450" marT="45725" marB="45725"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0" name="Google Shape;90;p1">
            <a:hlinkClick r:id="rId3"/>
          </p:cNvPr>
          <p:cNvSpPr/>
          <p:nvPr/>
        </p:nvSpPr>
        <p:spPr>
          <a:xfrm>
            <a:off x="5919788" y="134020"/>
            <a:ext cx="190500" cy="19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6191250" y="134020"/>
            <a:ext cx="190500" cy="19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4343400" y="252663"/>
            <a:ext cx="3549316" cy="246221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9236243" y="252663"/>
            <a:ext cx="2711115" cy="246221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356936" y="1499937"/>
            <a:ext cx="1471864" cy="376989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2025315" y="1499936"/>
            <a:ext cx="1471864" cy="376989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"/>
          <p:cNvSpPr txBox="1"/>
          <p:nvPr/>
        </p:nvSpPr>
        <p:spPr>
          <a:xfrm>
            <a:off x="3693694" y="1499935"/>
            <a:ext cx="1471864" cy="376989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"/>
          <p:cNvSpPr txBox="1"/>
          <p:nvPr/>
        </p:nvSpPr>
        <p:spPr>
          <a:xfrm>
            <a:off x="5360068" y="1499934"/>
            <a:ext cx="1471864" cy="376989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"/>
          <p:cNvSpPr txBox="1"/>
          <p:nvPr/>
        </p:nvSpPr>
        <p:spPr>
          <a:xfrm>
            <a:off x="7026442" y="1499933"/>
            <a:ext cx="1471864" cy="376989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"/>
          <p:cNvSpPr txBox="1"/>
          <p:nvPr/>
        </p:nvSpPr>
        <p:spPr>
          <a:xfrm>
            <a:off x="8692816" y="1499933"/>
            <a:ext cx="1471864" cy="376989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1"/>
          <p:cNvSpPr txBox="1"/>
          <p:nvPr/>
        </p:nvSpPr>
        <p:spPr>
          <a:xfrm>
            <a:off x="10359190" y="1499933"/>
            <a:ext cx="1471864" cy="376989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1"/>
          <p:cNvSpPr txBox="1"/>
          <p:nvPr/>
        </p:nvSpPr>
        <p:spPr>
          <a:xfrm>
            <a:off x="356936" y="2389415"/>
            <a:ext cx="1471864" cy="376989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1"/>
          <p:cNvSpPr txBox="1"/>
          <p:nvPr/>
        </p:nvSpPr>
        <p:spPr>
          <a:xfrm>
            <a:off x="2025315" y="2389414"/>
            <a:ext cx="1471864" cy="376989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1"/>
          <p:cNvSpPr txBox="1"/>
          <p:nvPr/>
        </p:nvSpPr>
        <p:spPr>
          <a:xfrm>
            <a:off x="3693694" y="2389413"/>
            <a:ext cx="1471864" cy="376989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1"/>
          <p:cNvSpPr txBox="1"/>
          <p:nvPr/>
        </p:nvSpPr>
        <p:spPr>
          <a:xfrm>
            <a:off x="5360068" y="2389412"/>
            <a:ext cx="1471864" cy="376989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1"/>
          <p:cNvSpPr txBox="1"/>
          <p:nvPr/>
        </p:nvSpPr>
        <p:spPr>
          <a:xfrm>
            <a:off x="7026442" y="2389411"/>
            <a:ext cx="1471864" cy="376989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1"/>
          <p:cNvSpPr txBox="1"/>
          <p:nvPr/>
        </p:nvSpPr>
        <p:spPr>
          <a:xfrm>
            <a:off x="8692816" y="2389411"/>
            <a:ext cx="1471864" cy="376989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1"/>
          <p:cNvSpPr txBox="1"/>
          <p:nvPr/>
        </p:nvSpPr>
        <p:spPr>
          <a:xfrm>
            <a:off x="10359190" y="2389411"/>
            <a:ext cx="1471864" cy="376989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1"/>
          <p:cNvSpPr txBox="1"/>
          <p:nvPr/>
        </p:nvSpPr>
        <p:spPr>
          <a:xfrm>
            <a:off x="356936" y="3301451"/>
            <a:ext cx="1471864" cy="376989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"/>
          <p:cNvSpPr txBox="1"/>
          <p:nvPr/>
        </p:nvSpPr>
        <p:spPr>
          <a:xfrm>
            <a:off x="2025315" y="3301450"/>
            <a:ext cx="1471864" cy="376989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1"/>
          <p:cNvSpPr txBox="1"/>
          <p:nvPr/>
        </p:nvSpPr>
        <p:spPr>
          <a:xfrm>
            <a:off x="3693694" y="3301449"/>
            <a:ext cx="1471864" cy="376989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1"/>
          <p:cNvSpPr txBox="1"/>
          <p:nvPr/>
        </p:nvSpPr>
        <p:spPr>
          <a:xfrm>
            <a:off x="5360068" y="3301448"/>
            <a:ext cx="1471864" cy="376989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1"/>
          <p:cNvSpPr txBox="1"/>
          <p:nvPr/>
        </p:nvSpPr>
        <p:spPr>
          <a:xfrm>
            <a:off x="7026442" y="3301447"/>
            <a:ext cx="1471864" cy="376989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1"/>
          <p:cNvSpPr txBox="1"/>
          <p:nvPr/>
        </p:nvSpPr>
        <p:spPr>
          <a:xfrm>
            <a:off x="8692816" y="3301447"/>
            <a:ext cx="1471864" cy="376989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1"/>
          <p:cNvSpPr txBox="1"/>
          <p:nvPr/>
        </p:nvSpPr>
        <p:spPr>
          <a:xfrm>
            <a:off x="10359190" y="3301447"/>
            <a:ext cx="1471864" cy="376989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1"/>
          <p:cNvSpPr txBox="1"/>
          <p:nvPr/>
        </p:nvSpPr>
        <p:spPr>
          <a:xfrm>
            <a:off x="356936" y="4203030"/>
            <a:ext cx="1471864" cy="376989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"/>
          <p:cNvSpPr txBox="1"/>
          <p:nvPr/>
        </p:nvSpPr>
        <p:spPr>
          <a:xfrm>
            <a:off x="2025315" y="4203029"/>
            <a:ext cx="1471864" cy="376989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1"/>
          <p:cNvSpPr txBox="1"/>
          <p:nvPr/>
        </p:nvSpPr>
        <p:spPr>
          <a:xfrm>
            <a:off x="3693694" y="4203028"/>
            <a:ext cx="1471864" cy="376989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1"/>
          <p:cNvSpPr txBox="1"/>
          <p:nvPr/>
        </p:nvSpPr>
        <p:spPr>
          <a:xfrm>
            <a:off x="5360068" y="4203027"/>
            <a:ext cx="1471864" cy="376989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1"/>
          <p:cNvSpPr txBox="1"/>
          <p:nvPr/>
        </p:nvSpPr>
        <p:spPr>
          <a:xfrm>
            <a:off x="7026442" y="4203026"/>
            <a:ext cx="1471864" cy="376989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1"/>
          <p:cNvSpPr txBox="1"/>
          <p:nvPr/>
        </p:nvSpPr>
        <p:spPr>
          <a:xfrm>
            <a:off x="8692816" y="4203026"/>
            <a:ext cx="1471864" cy="376989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1"/>
          <p:cNvSpPr txBox="1"/>
          <p:nvPr/>
        </p:nvSpPr>
        <p:spPr>
          <a:xfrm>
            <a:off x="10359190" y="4203026"/>
            <a:ext cx="1471864" cy="376989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1"/>
          <p:cNvSpPr txBox="1"/>
          <p:nvPr/>
        </p:nvSpPr>
        <p:spPr>
          <a:xfrm>
            <a:off x="356936" y="5104606"/>
            <a:ext cx="1471864" cy="376989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1"/>
          <p:cNvSpPr txBox="1"/>
          <p:nvPr/>
        </p:nvSpPr>
        <p:spPr>
          <a:xfrm>
            <a:off x="2025315" y="5104605"/>
            <a:ext cx="1471864" cy="376989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1"/>
          <p:cNvSpPr txBox="1"/>
          <p:nvPr/>
        </p:nvSpPr>
        <p:spPr>
          <a:xfrm>
            <a:off x="3693694" y="5104604"/>
            <a:ext cx="1471864" cy="376989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1"/>
          <p:cNvSpPr txBox="1"/>
          <p:nvPr/>
        </p:nvSpPr>
        <p:spPr>
          <a:xfrm>
            <a:off x="5360068" y="5104603"/>
            <a:ext cx="1471864" cy="376989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1"/>
          <p:cNvSpPr txBox="1"/>
          <p:nvPr/>
        </p:nvSpPr>
        <p:spPr>
          <a:xfrm>
            <a:off x="7026442" y="5104602"/>
            <a:ext cx="1471864" cy="376989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1"/>
          <p:cNvSpPr txBox="1"/>
          <p:nvPr/>
        </p:nvSpPr>
        <p:spPr>
          <a:xfrm>
            <a:off x="8692816" y="5104602"/>
            <a:ext cx="1471864" cy="376989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1"/>
          <p:cNvSpPr txBox="1"/>
          <p:nvPr/>
        </p:nvSpPr>
        <p:spPr>
          <a:xfrm>
            <a:off x="10359190" y="5104602"/>
            <a:ext cx="1471864" cy="376989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1"/>
          <p:cNvSpPr txBox="1"/>
          <p:nvPr/>
        </p:nvSpPr>
        <p:spPr>
          <a:xfrm>
            <a:off x="249226" y="5933346"/>
            <a:ext cx="3838074" cy="246221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This canvas is interactive. Please add text to boxes outlines in blue.</a:t>
            </a:r>
            <a:endParaRPr dirty="0">
              <a:solidFill>
                <a:schemeClr val="accent1"/>
              </a:solidFill>
            </a:endParaRPr>
          </a:p>
        </p:txBody>
      </p:sp>
      <p:sp>
        <p:nvSpPr>
          <p:cNvPr id="130" name="Google Shape;130;p1"/>
          <p:cNvSpPr txBox="1"/>
          <p:nvPr/>
        </p:nvSpPr>
        <p:spPr>
          <a:xfrm>
            <a:off x="166253" y="6419011"/>
            <a:ext cx="3322500" cy="24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5080" lvl="0" indent="0" algn="l" rtl="0">
              <a:lnSpc>
                <a:spcPct val="111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700" dirty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This mapping tool was developed by Dave Jarman and Julian </a:t>
            </a:r>
            <a:r>
              <a:rPr lang="en-GB" sz="700" dirty="0" err="1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Jantke</a:t>
            </a:r>
            <a:r>
              <a:rPr lang="en-GB" sz="700" dirty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for use by Kindling in 2023</a:t>
            </a:r>
            <a:r>
              <a:rPr lang="en-GB" sz="700" dirty="0">
                <a:solidFill>
                  <a:srgbClr val="231F2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.</a:t>
            </a:r>
            <a:endParaRPr sz="700" dirty="0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  <p:sp>
        <p:nvSpPr>
          <p:cNvPr id="132" name="Google Shape;132;p1"/>
          <p:cNvSpPr txBox="1"/>
          <p:nvPr/>
        </p:nvSpPr>
        <p:spPr>
          <a:xfrm>
            <a:off x="4456816" y="6419011"/>
            <a:ext cx="3322500" cy="3801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700" dirty="0">
                <a:solidFill>
                  <a:srgbClr val="333333"/>
                </a:solidFill>
                <a:latin typeface="Calibri"/>
                <a:ea typeface="Calibri"/>
                <a:cs typeface="Calibri"/>
                <a:sym typeface="Calibri"/>
              </a:rPr>
              <a:t>LSV Audiences Map © 2023 by Dave Jarman is licensed under CC BY-NC 4.0. To view a copy of this license, visit http://</a:t>
            </a:r>
            <a:r>
              <a:rPr lang="en-GB" sz="700" dirty="0" err="1">
                <a:solidFill>
                  <a:srgbClr val="333333"/>
                </a:solidFill>
                <a:latin typeface="Calibri"/>
                <a:ea typeface="Calibri"/>
                <a:cs typeface="Calibri"/>
                <a:sym typeface="Calibri"/>
              </a:rPr>
              <a:t>creativecommons.org</a:t>
            </a:r>
            <a:r>
              <a:rPr lang="en-GB" sz="700" dirty="0">
                <a:solidFill>
                  <a:srgbClr val="333333"/>
                </a:solidFill>
                <a:latin typeface="Calibri"/>
                <a:ea typeface="Calibri"/>
                <a:cs typeface="Calibri"/>
                <a:sym typeface="Calibri"/>
              </a:rPr>
              <a:t>/licenses/by-</a:t>
            </a:r>
            <a:r>
              <a:rPr lang="en-GB" sz="700" dirty="0" err="1">
                <a:solidFill>
                  <a:srgbClr val="333333"/>
                </a:solidFill>
                <a:latin typeface="Calibri"/>
                <a:ea typeface="Calibri"/>
                <a:cs typeface="Calibri"/>
                <a:sym typeface="Calibri"/>
              </a:rPr>
              <a:t>nc</a:t>
            </a:r>
            <a:r>
              <a:rPr lang="en-GB" sz="700" dirty="0">
                <a:solidFill>
                  <a:srgbClr val="333333"/>
                </a:solidFill>
                <a:latin typeface="Calibri"/>
                <a:ea typeface="Calibri"/>
                <a:cs typeface="Calibri"/>
                <a:sym typeface="Calibri"/>
              </a:rPr>
              <a:t>/4.0/</a:t>
            </a:r>
            <a:endParaRPr sz="700" dirty="0">
              <a:solidFill>
                <a:srgbClr val="33333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700" marR="5080" lvl="0" indent="0" algn="l" rtl="0">
              <a:lnSpc>
                <a:spcPct val="1111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00" dirty="0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Picture 2" descr="A blue letter on a black background&#10;&#10;Description automatically generated">
            <a:extLst>
              <a:ext uri="{FF2B5EF4-FFF2-40B4-BE49-F238E27FC236}">
                <a16:creationId xmlns:a16="http://schemas.microsoft.com/office/drawing/2014/main" id="{EE174647-42B3-A990-27DC-3EA72400B3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46945" y="6319576"/>
            <a:ext cx="1378800" cy="38146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106</Words>
  <Application>Microsoft Macintosh PowerPoint</Application>
  <PresentationFormat>Widescreen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Palatino Linotype</vt:lpstr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Dave Jarman</dc:creator>
  <cp:lastModifiedBy>Frida Koslowski</cp:lastModifiedBy>
  <cp:revision>3</cp:revision>
  <dcterms:created xsi:type="dcterms:W3CDTF">2023-07-04T08:10:22Z</dcterms:created>
  <dcterms:modified xsi:type="dcterms:W3CDTF">2025-02-28T11:15:46Z</dcterms:modified>
</cp:coreProperties>
</file>