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18"/>
    <p:restoredTop sz="94626"/>
  </p:normalViewPr>
  <p:slideViewPr>
    <p:cSldViewPr snapToGrid="0" showGuides="1">
      <p:cViewPr varScale="1">
        <p:scale>
          <a:sx n="121" d="100"/>
          <a:sy n="121" d="100"/>
        </p:scale>
        <p:origin x="1248" y="16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DB84-C8E4-F1BF-747D-9C3916247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73AFE-AB04-AD57-AE7E-5889CC29E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AE401-4731-E03D-F629-8143205F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D9D1A-8443-F86F-FE89-D3247FE3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262BF-DFB6-DB3E-82D8-01204C26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79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CB93-D011-D959-843B-D6F19FF0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108C41-7D9C-5EB7-CB8B-3A2F97F9B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8A1A8-69B2-1E45-6702-63C2D343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4CE91-ECB2-FDF0-FFC8-8EB362E1C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BBD5F-7D8E-5929-BCD4-BDEB2C3B5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50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68EC9-4BE0-2A5E-E307-6C58D5ED8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C957F-D93B-35FF-1380-5B77DBCD9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5B849-674C-14F3-62E3-B3B8DC1C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C1531-1C0C-52B9-AA6E-D8262C3B6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50B4B-40C0-2601-D3FC-9BF2E09D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2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33407-66A1-D2D0-DB41-65DD1870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D4D3F-37F1-B097-8AF9-1725276FB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9260F-1847-787C-82AF-3C710ED9A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80269-54EC-2ACD-3CFB-5DE986BB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9C5D1-1D99-0BD0-751C-0040E4D5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3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162D0-5640-6373-ECB4-0BFE3ED4A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D94B7-696E-9820-0A39-26F150BE7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8B3F4-275C-348C-6175-8980CFFD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BE248-6C02-1B83-B46D-BB93C1E6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550C-D430-3F49-5215-55630B2F8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60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E2801-590D-3278-E31D-70E62A3C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958C4-56CB-39E3-8B97-1D30E19451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915A7-18CF-EFBC-BC02-E2F6E6DEB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5F3A2-FBD9-B3EA-DDC3-8B9F952DB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9CBA3-34C2-9231-2AFA-51C54AEF6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744D4C-39B8-21F5-6963-7C91C377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71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C317C-24F3-DCCB-D9F1-8FA9AD73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98E24-247E-8B83-720A-56CAB7CC7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B1C06-66B2-ABC3-3C0F-32D15EEFC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983E97-7721-9457-63CB-0DB95DBA2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901F92-11C3-7D93-263B-CF0E1BA90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1E029B-71D6-8F8E-7387-85111DFBD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45DB1-3B3D-6E2E-1F8B-AC3068559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430EF-25C0-BA9F-E6BD-2AC39144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3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4716-7D7C-35AA-A0C6-38840C16D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A6B4F-57F0-DD57-7DB0-7B73E18F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955D6-0ECB-A2B0-2B31-D2A17FA21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2287D-68C7-F6EA-1F91-82E246B3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84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43C5B-6A8D-7926-3BFF-DD220B33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1A894-F2FB-108F-451B-AABD044B7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36DA6-E50B-A3A2-0FD7-D7FBDFFC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70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ABD7-65A6-195E-B083-685AB904E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E6910-8B0D-2B92-A01D-7623B2F4E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1B50B-1135-446F-127F-AF421841A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7A104-006F-AC08-DE20-81CFB2AA0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03635-7D0C-DB0A-1F88-9AFC615C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CA64E-B0FE-DAAE-B79A-C3AF058C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17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66DC7-B185-BA66-E8F0-4F1A97FA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00440-8C3E-00B3-47F8-0090F1A98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23E7B-2B79-40FC-DEEA-CCF75FE2D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FFC64-B536-5501-C8C0-2E6D4AC9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667A9-AB9D-BAD6-3B22-FC7D7222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3E00F-5F1A-A97D-B716-DF4582DCF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8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3EDC6-97E1-B727-DDFC-D69141FA5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7110F-6793-FE81-41D8-EE7650117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CF00F-55BE-1442-900E-FC551D775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1477A-D7B3-4C42-9087-9A3721DBCE20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08776-924C-E624-B353-871B28B21E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426DD-F5FE-0841-C49C-B50560344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F86C-0A90-490C-8F93-BCD5FE6D6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41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AD0E42-4B40-84B3-9071-49CEF4E799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254" y="147782"/>
            <a:ext cx="3508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LSV BUSINESS MODEL CANVAS</a:t>
            </a:r>
            <a:endParaRPr lang="en-GB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24D5FB-C5F7-FCB3-F5E5-67189E77A2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74378" y="147782"/>
            <a:ext cx="4326622" cy="4646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B29D9F-0B27-36CF-B45F-9FDB1D857E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2211" y="195423"/>
            <a:ext cx="24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IDEA: </a:t>
            </a: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D220D-FAB2-2B0A-8C90-BA6A0AFE5FF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06696" y="199291"/>
            <a:ext cx="242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AUTHOR:</a:t>
            </a:r>
            <a:endParaRPr lang="en-GB"/>
          </a:p>
        </p:txBody>
      </p:sp>
      <p:sp>
        <p:nvSpPr>
          <p:cNvPr id="55" name="object 30">
            <a:extLst>
              <a:ext uri="{FF2B5EF4-FFF2-40B4-BE49-F238E27FC236}">
                <a16:creationId xmlns:a16="http://schemas.microsoft.com/office/drawing/2014/main" id="{97412643-8A7D-68A1-B5E6-51B4764CCD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4893" y="6600060"/>
            <a:ext cx="2730612" cy="1101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600" spc="-25" dirty="0">
                <a:solidFill>
                  <a:srgbClr val="231F20"/>
                </a:solidFill>
                <a:cs typeface="Palatino Linotype"/>
              </a:rPr>
              <a:t>The </a:t>
            </a:r>
            <a:r>
              <a:rPr lang="en-US" sz="600" spc="-25" dirty="0">
                <a:solidFill>
                  <a:srgbClr val="231F20"/>
                </a:solidFill>
                <a:cs typeface="Palatino Linotype"/>
              </a:rPr>
              <a:t>original </a:t>
            </a:r>
            <a:r>
              <a:rPr lang="en-US" sz="600" spc="-20" dirty="0">
                <a:solidFill>
                  <a:srgbClr val="231F20"/>
                </a:solidFill>
                <a:cs typeface="Palatino Linotype"/>
              </a:rPr>
              <a:t>Business Model Canvas was developed by </a:t>
            </a:r>
            <a:r>
              <a:rPr lang="en-US" sz="600" spc="-20" dirty="0" err="1">
                <a:solidFill>
                  <a:srgbClr val="231F20"/>
                </a:solidFill>
                <a:cs typeface="Palatino Linotype"/>
              </a:rPr>
              <a:t>Strategyzer</a:t>
            </a:r>
            <a:r>
              <a:rPr lang="en-US" sz="600" spc="-20" dirty="0">
                <a:solidFill>
                  <a:srgbClr val="231F20"/>
                </a:solidFill>
                <a:cs typeface="Palatino Linotype"/>
              </a:rPr>
              <a:t> AG.</a:t>
            </a:r>
            <a:endParaRPr sz="600" dirty="0">
              <a:cs typeface="Palatino Linotype"/>
            </a:endParaRPr>
          </a:p>
        </p:txBody>
      </p:sp>
      <p:sp>
        <p:nvSpPr>
          <p:cNvPr id="56" name="object 30">
            <a:extLst>
              <a:ext uri="{FF2B5EF4-FFF2-40B4-BE49-F238E27FC236}">
                <a16:creationId xmlns:a16="http://schemas.microsoft.com/office/drawing/2014/main" id="{5250442A-BD12-CB11-872B-A9A767BBA2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26970" y="6600060"/>
            <a:ext cx="2730612" cy="1101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lang="en-US" sz="600" spc="-25" dirty="0">
                <a:solidFill>
                  <a:srgbClr val="231F20"/>
                </a:solidFill>
                <a:cs typeface="Palatino Linotype"/>
              </a:rPr>
              <a:t>This version was developed by Dave Jarman for use by Kindling in 2023</a:t>
            </a:r>
            <a:r>
              <a:rPr lang="en-US" sz="600" spc="-25" dirty="0">
                <a:solidFill>
                  <a:srgbClr val="231F20"/>
                </a:solidFill>
                <a:latin typeface="Palatino Linotype"/>
                <a:cs typeface="Palatino Linotype"/>
              </a:rPr>
              <a:t>.</a:t>
            </a:r>
            <a:endParaRPr sz="600" dirty="0">
              <a:latin typeface="Palatino Linotype"/>
              <a:cs typeface="Palatino Linotype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A4CBD98-3738-BECE-2F6C-7A08E5335D8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6254" y="713064"/>
            <a:ext cx="11859491" cy="5491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FFBF9FC-A17F-62DA-5EBD-B214E5511DB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03589" y="792759"/>
            <a:ext cx="2239541" cy="34852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8AF5EEC-0792-786E-8E34-D75E182B5C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9892" y="4359330"/>
            <a:ext cx="5697690" cy="1764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6A586DB-4C54-AD67-2B33-AE223587EE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096374" y="4359330"/>
            <a:ext cx="2846757" cy="17641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DFBCD4-EFED-97FF-9A4F-EC64051FC4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76228" y="792758"/>
            <a:ext cx="2239541" cy="34852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8DFD70-CDE1-D83D-7CC2-E68D516086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12481" y="792758"/>
            <a:ext cx="2239541" cy="17252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F4C1E3B-4CDE-164E-5FE8-30D5A8ABCD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12482" y="2535384"/>
            <a:ext cx="2239541" cy="17252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A81182E-32E2-E710-E246-B4CF21A2E03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38360" y="792758"/>
            <a:ext cx="2239541" cy="11503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8641D5B-9CA2-BB72-B073-0E4662FD13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38360" y="3111013"/>
            <a:ext cx="2239541" cy="11503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5AC689B-01AC-688C-3508-B1665A3415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38360" y="1951885"/>
            <a:ext cx="2239541" cy="11503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2075339-85AA-6561-AF99-3DAC172E28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67003" y="4359329"/>
            <a:ext cx="2846757" cy="17641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1A2CCF-40E9-C409-558E-EA7B7BFD494B}"/>
              </a:ext>
            </a:extLst>
          </p:cNvPr>
          <p:cNvSpPr txBox="1">
            <a:spLocks/>
          </p:cNvSpPr>
          <p:nvPr/>
        </p:nvSpPr>
        <p:spPr>
          <a:xfrm>
            <a:off x="9708920" y="814200"/>
            <a:ext cx="2228877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AUDIENCES </a:t>
            </a:r>
          </a:p>
          <a:p>
            <a:pPr algn="ctr"/>
            <a:r>
              <a:rPr lang="en-US" sz="1000"/>
              <a:t>(BENEFICIARIES, USERS, CUSTOMERS…)</a:t>
            </a:r>
            <a:endParaRPr lang="en-GB" sz="12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1F566D1-1F44-4621-4A89-A0796F90A009}"/>
              </a:ext>
            </a:extLst>
          </p:cNvPr>
          <p:cNvSpPr/>
          <p:nvPr/>
        </p:nvSpPr>
        <p:spPr>
          <a:xfrm>
            <a:off x="265960" y="792758"/>
            <a:ext cx="2239541" cy="17252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1AD8674-DA99-A579-A039-B916B84509B2}"/>
              </a:ext>
            </a:extLst>
          </p:cNvPr>
          <p:cNvSpPr/>
          <p:nvPr/>
        </p:nvSpPr>
        <p:spPr>
          <a:xfrm>
            <a:off x="265960" y="2535384"/>
            <a:ext cx="2239541" cy="17252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AC209CC-706E-E369-9F4E-4F1B8BA0B058}"/>
              </a:ext>
            </a:extLst>
          </p:cNvPr>
          <p:cNvSpPr txBox="1">
            <a:spLocks/>
          </p:cNvSpPr>
          <p:nvPr/>
        </p:nvSpPr>
        <p:spPr>
          <a:xfrm>
            <a:off x="337919" y="814200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KEY PARTNERS (ESSENTIAL)</a:t>
            </a:r>
            <a:endParaRPr lang="en-GB" sz="120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330981D-F789-0A4B-CF63-F2CA3CC11160}"/>
              </a:ext>
            </a:extLst>
          </p:cNvPr>
          <p:cNvSpPr txBox="1">
            <a:spLocks/>
          </p:cNvSpPr>
          <p:nvPr/>
        </p:nvSpPr>
        <p:spPr>
          <a:xfrm>
            <a:off x="4981493" y="814200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VALUE PROPOSITION(S)</a:t>
            </a:r>
            <a:endParaRPr lang="en-GB" sz="12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632263E-B01D-2776-77AA-C54F4EECFD90}"/>
              </a:ext>
            </a:extLst>
          </p:cNvPr>
          <p:cNvSpPr txBox="1">
            <a:spLocks/>
          </p:cNvSpPr>
          <p:nvPr/>
        </p:nvSpPr>
        <p:spPr>
          <a:xfrm>
            <a:off x="309379" y="2559339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KEY PARTNERS (OUTSOURCING)</a:t>
            </a:r>
            <a:endParaRPr lang="en-GB" sz="12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7E01E2B-84C4-D5CD-80D5-86CC53B0CF55}"/>
              </a:ext>
            </a:extLst>
          </p:cNvPr>
          <p:cNvSpPr txBox="1">
            <a:spLocks/>
          </p:cNvSpPr>
          <p:nvPr/>
        </p:nvSpPr>
        <p:spPr>
          <a:xfrm>
            <a:off x="2596806" y="823220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KEY ACTIVITIES</a:t>
            </a:r>
            <a:endParaRPr lang="en-GB" sz="12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24A2AA-69E7-BF5D-3FD0-C11644A69382}"/>
              </a:ext>
            </a:extLst>
          </p:cNvPr>
          <p:cNvSpPr txBox="1">
            <a:spLocks/>
          </p:cNvSpPr>
          <p:nvPr/>
        </p:nvSpPr>
        <p:spPr>
          <a:xfrm>
            <a:off x="2617812" y="2565418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KEY RESOURCES</a:t>
            </a:r>
            <a:endParaRPr lang="en-GB" sz="12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85625FA-AF72-1BB4-8D39-DDB41F3AEABD}"/>
              </a:ext>
            </a:extLst>
          </p:cNvPr>
          <p:cNvSpPr txBox="1">
            <a:spLocks/>
          </p:cNvSpPr>
          <p:nvPr/>
        </p:nvSpPr>
        <p:spPr>
          <a:xfrm>
            <a:off x="7332961" y="814200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AUDIENCE RELATIONSHIP</a:t>
            </a:r>
            <a:endParaRPr lang="en-GB" sz="120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53B7EE-B9EC-127D-815C-B981982B880B}"/>
              </a:ext>
            </a:extLst>
          </p:cNvPr>
          <p:cNvSpPr txBox="1">
            <a:spLocks/>
          </p:cNvSpPr>
          <p:nvPr/>
        </p:nvSpPr>
        <p:spPr>
          <a:xfrm>
            <a:off x="7343691" y="1997711"/>
            <a:ext cx="22288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/>
              <a:t>AUDIENCE TRANSACTION CHANNELS</a:t>
            </a:r>
            <a:endParaRPr lang="en-GB" sz="105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AFA3BB5-1BEE-C79F-10AA-F9F7CFA91912}"/>
              </a:ext>
            </a:extLst>
          </p:cNvPr>
          <p:cNvSpPr txBox="1">
            <a:spLocks/>
          </p:cNvSpPr>
          <p:nvPr/>
        </p:nvSpPr>
        <p:spPr>
          <a:xfrm>
            <a:off x="7350641" y="3157148"/>
            <a:ext cx="2228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/>
              <a:t>AUDIENCE AWARENESS CHANNELS</a:t>
            </a:r>
            <a:endParaRPr lang="en-GB" sz="105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137510B-2500-1900-0AE8-2AC0462C6C1C}"/>
              </a:ext>
            </a:extLst>
          </p:cNvPr>
          <p:cNvSpPr txBox="1">
            <a:spLocks/>
          </p:cNvSpPr>
          <p:nvPr/>
        </p:nvSpPr>
        <p:spPr>
          <a:xfrm>
            <a:off x="1851066" y="4384117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COSTS</a:t>
            </a:r>
            <a:endParaRPr lang="en-GB" sz="12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6720AD8-B102-F2F7-03E8-6DE975D28370}"/>
              </a:ext>
            </a:extLst>
          </p:cNvPr>
          <p:cNvSpPr txBox="1">
            <a:spLocks/>
          </p:cNvSpPr>
          <p:nvPr/>
        </p:nvSpPr>
        <p:spPr>
          <a:xfrm>
            <a:off x="6475942" y="4392488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REVENUES</a:t>
            </a:r>
            <a:endParaRPr lang="en-GB" sz="12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111C1DF-D1A0-1FFA-31E6-3FACC015BD6C}"/>
              </a:ext>
            </a:extLst>
          </p:cNvPr>
          <p:cNvSpPr txBox="1">
            <a:spLocks/>
          </p:cNvSpPr>
          <p:nvPr/>
        </p:nvSpPr>
        <p:spPr>
          <a:xfrm>
            <a:off x="9405313" y="4387184"/>
            <a:ext cx="2228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IMPACTS</a:t>
            </a:r>
            <a:endParaRPr lang="en-GB" sz="12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C58F8E0-D134-E204-71EC-D2B850FBDED7}"/>
              </a:ext>
            </a:extLst>
          </p:cNvPr>
          <p:cNvSpPr txBox="1"/>
          <p:nvPr/>
        </p:nvSpPr>
        <p:spPr>
          <a:xfrm>
            <a:off x="337919" y="1137283"/>
            <a:ext cx="1711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Who do you NEED to partner with to make it possible?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7CFF0E-CD12-A998-0ABD-0F166139195A}"/>
              </a:ext>
            </a:extLst>
          </p:cNvPr>
          <p:cNvSpPr txBox="1"/>
          <p:nvPr/>
        </p:nvSpPr>
        <p:spPr>
          <a:xfrm>
            <a:off x="309379" y="2860293"/>
            <a:ext cx="1711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Who could you utilize to make it more impactful or efficient?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B339430-75CF-D297-F5E5-D35A43BE8CC8}"/>
              </a:ext>
            </a:extLst>
          </p:cNvPr>
          <p:cNvSpPr txBox="1"/>
          <p:nvPr/>
        </p:nvSpPr>
        <p:spPr>
          <a:xfrm>
            <a:off x="337918" y="4655902"/>
            <a:ext cx="295773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are the biggest or most significant costs or cost structures in the idea?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2EF599-C886-F2C2-2008-0FEC2D6F5301}"/>
              </a:ext>
            </a:extLst>
          </p:cNvPr>
          <p:cNvSpPr txBox="1"/>
          <p:nvPr/>
        </p:nvSpPr>
        <p:spPr>
          <a:xfrm>
            <a:off x="2628091" y="1137283"/>
            <a:ext cx="19090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do you need to be good at and do well?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B36653E-7556-1B47-C9ED-985A968DBAD2}"/>
              </a:ext>
            </a:extLst>
          </p:cNvPr>
          <p:cNvSpPr txBox="1"/>
          <p:nvPr/>
        </p:nvSpPr>
        <p:spPr>
          <a:xfrm>
            <a:off x="4993321" y="1137283"/>
            <a:ext cx="2196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is the offering of value for each audience segment?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FB9A41D-B58A-D6A3-3C20-40323C80D6CA}"/>
              </a:ext>
            </a:extLst>
          </p:cNvPr>
          <p:cNvSpPr txBox="1"/>
          <p:nvPr/>
        </p:nvSpPr>
        <p:spPr>
          <a:xfrm>
            <a:off x="2655013" y="2864596"/>
            <a:ext cx="185354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do you need to have or have access to?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149D9C0-2749-94C5-A2B6-71901443E862}"/>
              </a:ext>
            </a:extLst>
          </p:cNvPr>
          <p:cNvSpPr txBox="1"/>
          <p:nvPr/>
        </p:nvSpPr>
        <p:spPr>
          <a:xfrm>
            <a:off x="7350641" y="1152754"/>
            <a:ext cx="2204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kind of relationship do you have with each audience to get/keep/grow that audience?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6A9DCC-EAF2-6864-94DB-46C90E4A2EC6}"/>
              </a:ext>
            </a:extLst>
          </p:cNvPr>
          <p:cNvSpPr txBox="1"/>
          <p:nvPr/>
        </p:nvSpPr>
        <p:spPr>
          <a:xfrm>
            <a:off x="7350641" y="2226197"/>
            <a:ext cx="220437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How do your audiences transact or buy from you?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620AC0F-1592-D0D6-2C15-39FDF45887A8}"/>
              </a:ext>
            </a:extLst>
          </p:cNvPr>
          <p:cNvSpPr txBox="1"/>
          <p:nvPr/>
        </p:nvSpPr>
        <p:spPr>
          <a:xfrm>
            <a:off x="7350641" y="3451917"/>
            <a:ext cx="22043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How do your audiences discover you exist?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9DADC17-1AEA-CE0B-E96E-0C61E82A0EC5}"/>
              </a:ext>
            </a:extLst>
          </p:cNvPr>
          <p:cNvSpPr txBox="1"/>
          <p:nvPr/>
        </p:nvSpPr>
        <p:spPr>
          <a:xfrm>
            <a:off x="6200382" y="4655902"/>
            <a:ext cx="27340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How do you make or acquire money and who from?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EFF227F-A677-A67E-16F3-42126CFFD78F}"/>
              </a:ext>
            </a:extLst>
          </p:cNvPr>
          <p:cNvSpPr txBox="1"/>
          <p:nvPr/>
        </p:nvSpPr>
        <p:spPr>
          <a:xfrm>
            <a:off x="9108466" y="4655901"/>
            <a:ext cx="281757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What difference do you make and how do you measure it?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215F6A6-C97C-D1F7-6C36-8732E6990B9E}"/>
              </a:ext>
            </a:extLst>
          </p:cNvPr>
          <p:cNvSpPr txBox="1"/>
          <p:nvPr/>
        </p:nvSpPr>
        <p:spPr>
          <a:xfrm>
            <a:off x="9734250" y="1237310"/>
            <a:ext cx="219179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>
                <a:solidFill>
                  <a:schemeClr val="tx2"/>
                </a:solidFill>
              </a:rPr>
              <a:t>Identify your audience segments; there may be overlaps of beneficiaries, users, customers, and other stakeholders.</a:t>
            </a:r>
            <a:endParaRPr lang="en-GB" sz="70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4A1A5-0C0A-4C9A-ACC8-C7038E23C068}"/>
              </a:ext>
            </a:extLst>
          </p:cNvPr>
          <p:cNvSpPr txBox="1"/>
          <p:nvPr/>
        </p:nvSpPr>
        <p:spPr>
          <a:xfrm>
            <a:off x="5721159" y="6468216"/>
            <a:ext cx="42849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0" i="0">
                <a:solidFill>
                  <a:srgbClr val="333333"/>
                </a:solidFill>
                <a:effectLst/>
              </a:rPr>
              <a:t>LSV </a:t>
            </a:r>
            <a:r>
              <a:rPr lang="en-GB" sz="600" b="0" i="0" dirty="0">
                <a:solidFill>
                  <a:srgbClr val="333333"/>
                </a:solidFill>
                <a:effectLst/>
              </a:rPr>
              <a:t>Business Model Canvas © 2023 by Dave Jarman is licensed under CC BY-NC 4.0. To view a copy of this license, visit http://creativecommons.org/licenses/by-nc/4.0/</a:t>
            </a:r>
            <a:endParaRPr lang="en-GB" sz="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E532C9-5AE8-6E0C-7344-F74758B0ACD7}"/>
              </a:ext>
            </a:extLst>
          </p:cNvPr>
          <p:cNvSpPr txBox="1"/>
          <p:nvPr/>
        </p:nvSpPr>
        <p:spPr>
          <a:xfrm>
            <a:off x="4331970" y="251460"/>
            <a:ext cx="3577590" cy="246221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318F04-14BF-58D0-05F2-150C06D9F8EB}"/>
              </a:ext>
            </a:extLst>
          </p:cNvPr>
          <p:cNvSpPr txBox="1"/>
          <p:nvPr/>
        </p:nvSpPr>
        <p:spPr>
          <a:xfrm>
            <a:off x="9250680" y="251459"/>
            <a:ext cx="2750820" cy="246221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216DF6-9DDA-7FDE-937C-5E89AEF387FE}"/>
              </a:ext>
            </a:extLst>
          </p:cNvPr>
          <p:cNvSpPr txBox="1"/>
          <p:nvPr/>
        </p:nvSpPr>
        <p:spPr>
          <a:xfrm>
            <a:off x="353044" y="1472496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7143D8-3065-7C21-2014-B13AD688F95F}"/>
              </a:ext>
            </a:extLst>
          </p:cNvPr>
          <p:cNvSpPr txBox="1"/>
          <p:nvPr/>
        </p:nvSpPr>
        <p:spPr>
          <a:xfrm>
            <a:off x="2697801" y="1382525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83784F-C494-E7D5-5C56-6E4A2E3F844B}"/>
              </a:ext>
            </a:extLst>
          </p:cNvPr>
          <p:cNvSpPr txBox="1"/>
          <p:nvPr/>
        </p:nvSpPr>
        <p:spPr>
          <a:xfrm>
            <a:off x="2697800" y="3090130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6CFAB1-6D53-F7E8-5F5D-D73267244403}"/>
              </a:ext>
            </a:extLst>
          </p:cNvPr>
          <p:cNvSpPr txBox="1"/>
          <p:nvPr/>
        </p:nvSpPr>
        <p:spPr>
          <a:xfrm>
            <a:off x="353044" y="3190254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34CE5B-32D6-3460-5E24-9F58DD42A2A9}"/>
              </a:ext>
            </a:extLst>
          </p:cNvPr>
          <p:cNvSpPr txBox="1"/>
          <p:nvPr/>
        </p:nvSpPr>
        <p:spPr>
          <a:xfrm>
            <a:off x="353044" y="4908012"/>
            <a:ext cx="5518946" cy="477492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128301-0A20-DB20-F31A-EE410D67D2CD}"/>
              </a:ext>
            </a:extLst>
          </p:cNvPr>
          <p:cNvSpPr txBox="1"/>
          <p:nvPr/>
        </p:nvSpPr>
        <p:spPr>
          <a:xfrm>
            <a:off x="5060666" y="1446873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2A5A85-56E5-2AEB-DBB0-8D6F9A35308A}"/>
              </a:ext>
            </a:extLst>
          </p:cNvPr>
          <p:cNvSpPr txBox="1"/>
          <p:nvPr/>
        </p:nvSpPr>
        <p:spPr>
          <a:xfrm>
            <a:off x="7405423" y="1472496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91F9A1-DE74-128A-0BA8-59985C7224E8}"/>
              </a:ext>
            </a:extLst>
          </p:cNvPr>
          <p:cNvSpPr txBox="1"/>
          <p:nvPr/>
        </p:nvSpPr>
        <p:spPr>
          <a:xfrm>
            <a:off x="7405422" y="2414263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2344F5-D602-5326-3FF9-0D7D1BBFCECB}"/>
              </a:ext>
            </a:extLst>
          </p:cNvPr>
          <p:cNvSpPr txBox="1"/>
          <p:nvPr/>
        </p:nvSpPr>
        <p:spPr>
          <a:xfrm>
            <a:off x="7405422" y="3642997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5E95EC-F375-2170-6C4D-DC952DE64D09}"/>
              </a:ext>
            </a:extLst>
          </p:cNvPr>
          <p:cNvSpPr txBox="1"/>
          <p:nvPr/>
        </p:nvSpPr>
        <p:spPr>
          <a:xfrm>
            <a:off x="9798711" y="1667173"/>
            <a:ext cx="2070667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B0C334-578D-F9E9-3C05-CADA8713658F}"/>
              </a:ext>
            </a:extLst>
          </p:cNvPr>
          <p:cNvSpPr txBox="1"/>
          <p:nvPr/>
        </p:nvSpPr>
        <p:spPr>
          <a:xfrm>
            <a:off x="6225034" y="4908012"/>
            <a:ext cx="2720662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4A89A5-EF6B-FF95-F98A-DADBE7B8BF0B}"/>
              </a:ext>
            </a:extLst>
          </p:cNvPr>
          <p:cNvSpPr txBox="1"/>
          <p:nvPr/>
        </p:nvSpPr>
        <p:spPr>
          <a:xfrm>
            <a:off x="9148716" y="4908012"/>
            <a:ext cx="2720662" cy="389355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68FCDFB-D4EF-3378-09B7-5AEC8A84D237}"/>
              </a:ext>
            </a:extLst>
          </p:cNvPr>
          <p:cNvSpPr txBox="1"/>
          <p:nvPr/>
        </p:nvSpPr>
        <p:spPr>
          <a:xfrm>
            <a:off x="152903" y="6245688"/>
            <a:ext cx="3879270" cy="246221"/>
          </a:xfrm>
          <a:prstGeom prst="rect">
            <a:avLst/>
          </a:prstGeom>
          <a:ln w="9525">
            <a:solidFill>
              <a:srgbClr val="009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5"/>
                </a:solidFill>
              </a:rPr>
              <a:t>This canvas is interactive. Please add text to boxes outlined in blue</a:t>
            </a:r>
          </a:p>
        </p:txBody>
      </p:sp>
      <p:pic>
        <p:nvPicPr>
          <p:cNvPr id="21" name="Picture 20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A66FFBBE-E1C6-DC23-0961-A932B48417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6945" y="6319576"/>
            <a:ext cx="1378800" cy="38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5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274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Jarman</dc:creator>
  <cp:lastModifiedBy>Frida Koslowski</cp:lastModifiedBy>
  <cp:revision>4</cp:revision>
  <dcterms:created xsi:type="dcterms:W3CDTF">2023-07-04T08:10:22Z</dcterms:created>
  <dcterms:modified xsi:type="dcterms:W3CDTF">2025-03-06T13:51:44Z</dcterms:modified>
</cp:coreProperties>
</file>