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alatino Linotype" panose="02040502050505030304" pitchFamily="18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hkgulRzNjDgtxfH/6FYyaVJdFC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14" d="100"/>
          <a:sy n="114" d="100"/>
        </p:scale>
        <p:origin x="-304" y="3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4665676" y="729842"/>
            <a:ext cx="7360067" cy="2525086"/>
            <a:chOff x="4665677" y="732845"/>
            <a:chExt cx="7360067" cy="2525086"/>
          </a:xfrm>
        </p:grpSpPr>
        <p:sp>
          <p:nvSpPr>
            <p:cNvPr id="85" name="Google Shape;85;p1"/>
            <p:cNvSpPr/>
            <p:nvPr/>
          </p:nvSpPr>
          <p:spPr>
            <a:xfrm>
              <a:off x="4665677" y="732845"/>
              <a:ext cx="7360067" cy="2525086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4766346" y="858680"/>
              <a:ext cx="5394124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FIRST AUDIENCES: Beneficiaries, Users, Customers, Stakeholders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10269527" y="765093"/>
              <a:ext cx="1711354" cy="2457974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10412140" y="2628698"/>
              <a:ext cx="1459684" cy="49495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10401661" y="2033021"/>
              <a:ext cx="1459684" cy="49495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10412140" y="1388377"/>
              <a:ext cx="1459684" cy="49495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"/>
            <p:cNvSpPr txBox="1"/>
            <p:nvPr/>
          </p:nvSpPr>
          <p:spPr>
            <a:xfrm>
              <a:off x="10378584" y="847450"/>
              <a:ext cx="149324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HYPOTHESES TO TEST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4762153" y="1073412"/>
              <a:ext cx="53941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Who will benefit most or most easily be benefitted? Who will use the idea to create that benefit? Who is buying it to be used? Who else might be interested?</a:t>
              </a:r>
              <a:endParaRPr sz="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 txBox="1"/>
            <p:nvPr/>
          </p:nvSpPr>
          <p:spPr>
            <a:xfrm>
              <a:off x="4755868" y="2905523"/>
              <a:ext cx="1711354" cy="2000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00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How will you reach each of these groups?</a:t>
              </a:r>
              <a:endParaRPr sz="7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4" name="Google Shape;94;p1"/>
          <p:cNvSpPr txBox="1"/>
          <p:nvPr/>
        </p:nvSpPr>
        <p:spPr>
          <a:xfrm>
            <a:off x="166255" y="147782"/>
            <a:ext cx="29648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LSV IDEA CANVAS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6096000" y="147782"/>
            <a:ext cx="5929745" cy="464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6165908" y="243064"/>
            <a:ext cx="278514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IDEA: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8951053" y="243064"/>
            <a:ext cx="278514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8" name="Google Shape;98;p1"/>
          <p:cNvGrpSpPr/>
          <p:nvPr/>
        </p:nvGrpSpPr>
        <p:grpSpPr>
          <a:xfrm>
            <a:off x="276837" y="729842"/>
            <a:ext cx="4186106" cy="2525086"/>
            <a:chOff x="276837" y="729842"/>
            <a:chExt cx="4186106" cy="2525086"/>
          </a:xfrm>
        </p:grpSpPr>
        <p:sp>
          <p:nvSpPr>
            <p:cNvPr id="99" name="Google Shape;99;p1"/>
            <p:cNvSpPr/>
            <p:nvPr/>
          </p:nvSpPr>
          <p:spPr>
            <a:xfrm>
              <a:off x="276837" y="729842"/>
              <a:ext cx="4186106" cy="2525086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"/>
            <p:cNvSpPr txBox="1"/>
            <p:nvPr/>
          </p:nvSpPr>
          <p:spPr>
            <a:xfrm>
              <a:off x="377505" y="855677"/>
              <a:ext cx="1929467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PROBLEM/OPPORTUNITY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2718033" y="763398"/>
              <a:ext cx="1711354" cy="2457974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2852257" y="2608976"/>
              <a:ext cx="1459684" cy="49495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2843868" y="1992385"/>
              <a:ext cx="1459684" cy="49495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843868" y="1375794"/>
              <a:ext cx="1459684" cy="49495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 txBox="1"/>
            <p:nvPr/>
          </p:nvSpPr>
          <p:spPr>
            <a:xfrm>
              <a:off x="2818702" y="847450"/>
              <a:ext cx="149324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HYPOTHESES TO TEST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 txBox="1"/>
            <p:nvPr/>
          </p:nvSpPr>
          <p:spPr>
            <a:xfrm>
              <a:off x="373312" y="1070409"/>
              <a:ext cx="1711354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What problem are you solving or what opportunity are you creating?</a:t>
              </a:r>
              <a:endParaRPr sz="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"/>
            <p:cNvSpPr txBox="1"/>
            <p:nvPr/>
          </p:nvSpPr>
          <p:spPr>
            <a:xfrm>
              <a:off x="358633" y="1992385"/>
              <a:ext cx="1711354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00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Are you able to provide a quantification of the problem or opportunity?</a:t>
              </a:r>
              <a:endParaRPr sz="7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 txBox="1"/>
            <p:nvPr/>
          </p:nvSpPr>
          <p:spPr>
            <a:xfrm>
              <a:off x="373312" y="2575807"/>
              <a:ext cx="1711354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00">
                  <a:solidFill>
                    <a:schemeClr val="dk2"/>
                  </a:solidFill>
                  <a:latin typeface="Calibri"/>
                  <a:ea typeface="Calibri"/>
                  <a:cs typeface="Calibri"/>
                  <a:sym typeface="Calibri"/>
                </a:rPr>
                <a:t>Are you able to provide a qualified example of the problem or opportunity?</a:t>
              </a:r>
              <a:endParaRPr sz="7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9" name="Google Shape;109;p1"/>
          <p:cNvSpPr/>
          <p:nvPr/>
        </p:nvSpPr>
        <p:spPr>
          <a:xfrm>
            <a:off x="276837" y="3637400"/>
            <a:ext cx="4186106" cy="252508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415260" y="3763235"/>
            <a:ext cx="192946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SOLUTION/MITIGATION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2709645" y="3665224"/>
            <a:ext cx="1711354" cy="245797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2843868" y="5515600"/>
            <a:ext cx="1459684" cy="494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2843868" y="4900949"/>
            <a:ext cx="1459684" cy="494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"/>
          <p:cNvSpPr/>
          <p:nvPr/>
        </p:nvSpPr>
        <p:spPr>
          <a:xfrm>
            <a:off x="2818702" y="4292932"/>
            <a:ext cx="1459684" cy="494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2801924" y="3746064"/>
            <a:ext cx="14932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HYPOTHESES TO TEST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411067" y="3977967"/>
            <a:ext cx="171135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What is your idea and how does it create value?</a:t>
            </a: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"/>
          <p:cNvSpPr txBox="1"/>
          <p:nvPr/>
        </p:nvSpPr>
        <p:spPr>
          <a:xfrm>
            <a:off x="396388" y="4899943"/>
            <a:ext cx="171135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What makes it better than existing solutions or alternatives?</a:t>
            </a:r>
            <a:endParaRPr sz="7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411067" y="5483365"/>
            <a:ext cx="1711354" cy="20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Is the idea easily replicated by others?</a:t>
            </a:r>
            <a:endParaRPr sz="7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"/>
          <p:cNvSpPr/>
          <p:nvPr/>
        </p:nvSpPr>
        <p:spPr>
          <a:xfrm>
            <a:off x="8331078" y="3637400"/>
            <a:ext cx="3694665" cy="252508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"/>
          <p:cNvSpPr txBox="1"/>
          <p:nvPr/>
        </p:nvSpPr>
        <p:spPr>
          <a:xfrm>
            <a:off x="8456858" y="3763235"/>
            <a:ext cx="170361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REVENUE MODEL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10269527" y="3670956"/>
            <a:ext cx="1711354" cy="245797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"/>
          <p:cNvSpPr/>
          <p:nvPr/>
        </p:nvSpPr>
        <p:spPr>
          <a:xfrm>
            <a:off x="10412140" y="5533253"/>
            <a:ext cx="1459684" cy="494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10401661" y="4937576"/>
            <a:ext cx="1459684" cy="494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10412140" y="4292932"/>
            <a:ext cx="1459684" cy="494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"/>
          <p:cNvSpPr txBox="1"/>
          <p:nvPr/>
        </p:nvSpPr>
        <p:spPr>
          <a:xfrm>
            <a:off x="10368104" y="3742621"/>
            <a:ext cx="14932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HYPOTHESES TO TEST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"/>
          <p:cNvSpPr txBox="1"/>
          <p:nvPr/>
        </p:nvSpPr>
        <p:spPr>
          <a:xfrm>
            <a:off x="8444919" y="4035516"/>
            <a:ext cx="175145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How (and from where) will you acquire initial and ongoing funding to provide your product or service?</a:t>
            </a:r>
            <a:endParaRPr/>
          </a:p>
        </p:txBody>
      </p:sp>
      <p:sp>
        <p:nvSpPr>
          <p:cNvPr id="127" name="Google Shape;127;p1"/>
          <p:cNvSpPr txBox="1"/>
          <p:nvPr/>
        </p:nvSpPr>
        <p:spPr>
          <a:xfrm>
            <a:off x="314592" y="6299661"/>
            <a:ext cx="2730600" cy="1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11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original Idea Canvas was created by: Ben Mumby-Croft and Dr Harveen Chugh</a:t>
            </a:r>
            <a:endParaRPr sz="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"/>
          <p:cNvSpPr/>
          <p:nvPr/>
        </p:nvSpPr>
        <p:spPr>
          <a:xfrm>
            <a:off x="4555948" y="3637400"/>
            <a:ext cx="3682125" cy="252508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"/>
          <p:cNvSpPr txBox="1"/>
          <p:nvPr/>
        </p:nvSpPr>
        <p:spPr>
          <a:xfrm>
            <a:off x="4629100" y="3763235"/>
            <a:ext cx="18485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IMPACT MODEL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"/>
          <p:cNvSpPr/>
          <p:nvPr/>
        </p:nvSpPr>
        <p:spPr>
          <a:xfrm>
            <a:off x="6495291" y="3670956"/>
            <a:ext cx="1711354" cy="245797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"/>
          <p:cNvSpPr/>
          <p:nvPr/>
        </p:nvSpPr>
        <p:spPr>
          <a:xfrm>
            <a:off x="6637904" y="5533253"/>
            <a:ext cx="1459684" cy="494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"/>
          <p:cNvSpPr/>
          <p:nvPr/>
        </p:nvSpPr>
        <p:spPr>
          <a:xfrm>
            <a:off x="6637904" y="4922879"/>
            <a:ext cx="1459684" cy="494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6621126" y="4292932"/>
            <a:ext cx="1459684" cy="494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"/>
          <p:cNvSpPr txBox="1"/>
          <p:nvPr/>
        </p:nvSpPr>
        <p:spPr>
          <a:xfrm>
            <a:off x="6604348" y="3760259"/>
            <a:ext cx="14932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HYPOTHESES TO TEST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"/>
          <p:cNvSpPr txBox="1"/>
          <p:nvPr/>
        </p:nvSpPr>
        <p:spPr>
          <a:xfrm>
            <a:off x="4635385" y="4037212"/>
            <a:ext cx="183809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How will you measure it’s being adopted and creating an impact?</a:t>
            </a: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"/>
          <p:cNvSpPr/>
          <p:nvPr/>
        </p:nvSpPr>
        <p:spPr>
          <a:xfrm>
            <a:off x="6087595" y="1541759"/>
            <a:ext cx="1255552" cy="1169525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"/>
          <p:cNvSpPr/>
          <p:nvPr/>
        </p:nvSpPr>
        <p:spPr>
          <a:xfrm>
            <a:off x="7414453" y="1543846"/>
            <a:ext cx="1255552" cy="1169525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"/>
          <p:cNvSpPr/>
          <p:nvPr/>
        </p:nvSpPr>
        <p:spPr>
          <a:xfrm>
            <a:off x="8735703" y="1539041"/>
            <a:ext cx="1255552" cy="1169525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4766345" y="1541759"/>
            <a:ext cx="1255552" cy="1169525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6840638" y="277450"/>
            <a:ext cx="2106592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"/>
          <p:cNvSpPr txBox="1"/>
          <p:nvPr/>
        </p:nvSpPr>
        <p:spPr>
          <a:xfrm>
            <a:off x="9965803" y="277450"/>
            <a:ext cx="1979270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"/>
          <p:cNvSpPr txBox="1"/>
          <p:nvPr/>
        </p:nvSpPr>
        <p:spPr>
          <a:xfrm>
            <a:off x="2841585" y="4279740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"/>
          <p:cNvSpPr txBox="1"/>
          <p:nvPr/>
        </p:nvSpPr>
        <p:spPr>
          <a:xfrm>
            <a:off x="2841586" y="4893197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"/>
          <p:cNvSpPr txBox="1"/>
          <p:nvPr/>
        </p:nvSpPr>
        <p:spPr>
          <a:xfrm>
            <a:off x="2841585" y="5503763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"/>
          <p:cNvSpPr txBox="1"/>
          <p:nvPr/>
        </p:nvSpPr>
        <p:spPr>
          <a:xfrm>
            <a:off x="10411425" y="4279740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10411426" y="4893197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10411425" y="5503763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"/>
          <p:cNvSpPr txBox="1"/>
          <p:nvPr/>
        </p:nvSpPr>
        <p:spPr>
          <a:xfrm>
            <a:off x="10411424" y="1377387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"/>
          <p:cNvSpPr txBox="1"/>
          <p:nvPr/>
        </p:nvSpPr>
        <p:spPr>
          <a:xfrm>
            <a:off x="10411425" y="1990844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"/>
          <p:cNvSpPr txBox="1"/>
          <p:nvPr/>
        </p:nvSpPr>
        <p:spPr>
          <a:xfrm>
            <a:off x="10411424" y="2601410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"/>
          <p:cNvSpPr txBox="1"/>
          <p:nvPr/>
        </p:nvSpPr>
        <p:spPr>
          <a:xfrm>
            <a:off x="445152" y="1451012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"/>
          <p:cNvSpPr txBox="1"/>
          <p:nvPr/>
        </p:nvSpPr>
        <p:spPr>
          <a:xfrm>
            <a:off x="445152" y="2313232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"/>
          <p:cNvSpPr txBox="1"/>
          <p:nvPr/>
        </p:nvSpPr>
        <p:spPr>
          <a:xfrm>
            <a:off x="445152" y="2886091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"/>
          <p:cNvSpPr txBox="1"/>
          <p:nvPr/>
        </p:nvSpPr>
        <p:spPr>
          <a:xfrm>
            <a:off x="445152" y="4305697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"/>
          <p:cNvSpPr txBox="1"/>
          <p:nvPr/>
        </p:nvSpPr>
        <p:spPr>
          <a:xfrm>
            <a:off x="445152" y="5179457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"/>
          <p:cNvSpPr txBox="1"/>
          <p:nvPr/>
        </p:nvSpPr>
        <p:spPr>
          <a:xfrm>
            <a:off x="445152" y="5749559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"/>
          <p:cNvSpPr txBox="1"/>
          <p:nvPr/>
        </p:nvSpPr>
        <p:spPr>
          <a:xfrm>
            <a:off x="6469945" y="2879793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"/>
          <p:cNvSpPr txBox="1"/>
          <p:nvPr/>
        </p:nvSpPr>
        <p:spPr>
          <a:xfrm>
            <a:off x="2263962" y="297141"/>
            <a:ext cx="375793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This canvas is interactive. Please add text to boxes outlined in blue. 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59" name="Google Shape;159;p1"/>
          <p:cNvSpPr txBox="1"/>
          <p:nvPr/>
        </p:nvSpPr>
        <p:spPr>
          <a:xfrm>
            <a:off x="6615617" y="4290916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"/>
          <p:cNvSpPr txBox="1"/>
          <p:nvPr/>
        </p:nvSpPr>
        <p:spPr>
          <a:xfrm>
            <a:off x="6615618" y="4904373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"/>
          <p:cNvSpPr txBox="1"/>
          <p:nvPr/>
        </p:nvSpPr>
        <p:spPr>
          <a:xfrm>
            <a:off x="6615617" y="5514939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"/>
          <p:cNvSpPr txBox="1"/>
          <p:nvPr/>
        </p:nvSpPr>
        <p:spPr>
          <a:xfrm>
            <a:off x="4718058" y="4494007"/>
            <a:ext cx="1509318" cy="695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"/>
          <p:cNvSpPr txBox="1"/>
          <p:nvPr/>
        </p:nvSpPr>
        <p:spPr>
          <a:xfrm>
            <a:off x="8498700" y="5421623"/>
            <a:ext cx="1510200" cy="24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"/>
          <p:cNvSpPr txBox="1"/>
          <p:nvPr/>
        </p:nvSpPr>
        <p:spPr>
          <a:xfrm>
            <a:off x="2847372" y="1377387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"/>
          <p:cNvSpPr txBox="1"/>
          <p:nvPr/>
        </p:nvSpPr>
        <p:spPr>
          <a:xfrm>
            <a:off x="2847372" y="1990844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"/>
          <p:cNvSpPr txBox="1"/>
          <p:nvPr/>
        </p:nvSpPr>
        <p:spPr>
          <a:xfrm>
            <a:off x="2847372" y="2615878"/>
            <a:ext cx="1469985" cy="2462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"/>
          <p:cNvSpPr txBox="1"/>
          <p:nvPr/>
        </p:nvSpPr>
        <p:spPr>
          <a:xfrm>
            <a:off x="4817753" y="1610961"/>
            <a:ext cx="1147128" cy="75976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"/>
          <p:cNvSpPr txBox="1"/>
          <p:nvPr/>
        </p:nvSpPr>
        <p:spPr>
          <a:xfrm>
            <a:off x="6147789" y="1622196"/>
            <a:ext cx="1147128" cy="75976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"/>
          <p:cNvSpPr txBox="1"/>
          <p:nvPr/>
        </p:nvSpPr>
        <p:spPr>
          <a:xfrm>
            <a:off x="7475281" y="1622071"/>
            <a:ext cx="1147128" cy="75976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"/>
          <p:cNvSpPr txBox="1"/>
          <p:nvPr/>
        </p:nvSpPr>
        <p:spPr>
          <a:xfrm>
            <a:off x="8808205" y="1622071"/>
            <a:ext cx="1147128" cy="75976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"/>
          <p:cNvSpPr txBox="1"/>
          <p:nvPr/>
        </p:nvSpPr>
        <p:spPr>
          <a:xfrm>
            <a:off x="3226970" y="6299661"/>
            <a:ext cx="2730600" cy="1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11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This version was developed by Dave Jarman for use by Kindling in 2023</a:t>
            </a:r>
            <a:r>
              <a:rPr lang="en-US" sz="600">
                <a:solidFill>
                  <a:srgbClr val="231F2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.</a:t>
            </a:r>
            <a:endParaRPr sz="6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73" name="Google Shape;173;p1"/>
          <p:cNvSpPr txBox="1"/>
          <p:nvPr/>
        </p:nvSpPr>
        <p:spPr>
          <a:xfrm>
            <a:off x="5939395" y="6299661"/>
            <a:ext cx="2730600" cy="327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60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LSV </a:t>
            </a:r>
            <a:r>
              <a:rPr lang="en-US" sz="600" dirty="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Idea Canvas © 2023 by Dave Jarman is licensed under CC BY-NC 4.0. To view a copy of this license, visit http://</a:t>
            </a:r>
            <a:r>
              <a:rPr lang="en-US" sz="600" dirty="0" err="1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creativecommons.org</a:t>
            </a:r>
            <a:r>
              <a:rPr lang="en-US" sz="600" dirty="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/licenses/by-</a:t>
            </a:r>
            <a:r>
              <a:rPr lang="en-US" sz="600" dirty="0" err="1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nc</a:t>
            </a:r>
            <a:r>
              <a:rPr lang="en-US" sz="600" dirty="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/4.0/</a:t>
            </a:r>
            <a:endParaRPr sz="600" dirty="0">
              <a:solidFill>
                <a:srgbClr val="33333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111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"/>
          <p:cNvSpPr txBox="1"/>
          <p:nvPr/>
        </p:nvSpPr>
        <p:spPr>
          <a:xfrm>
            <a:off x="8498700" y="4607786"/>
            <a:ext cx="1510200" cy="2463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"/>
          <p:cNvSpPr txBox="1"/>
          <p:nvPr/>
        </p:nvSpPr>
        <p:spPr>
          <a:xfrm>
            <a:off x="8449044" y="4968504"/>
            <a:ext cx="1751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What costs are inherent in providing your product or service?</a:t>
            </a:r>
            <a:endParaRPr/>
          </a:p>
        </p:txBody>
      </p:sp>
      <p:pic>
        <p:nvPicPr>
          <p:cNvPr id="2" name="Picture 1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C59634DB-A324-FD17-089D-880442783B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6945" y="6319576"/>
            <a:ext cx="1378800" cy="3814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Microsoft Macintosh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Palatino Linotype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Dave Jarman</dc:creator>
  <cp:lastModifiedBy>Frida Koslowski</cp:lastModifiedBy>
  <cp:revision>2</cp:revision>
  <dcterms:created xsi:type="dcterms:W3CDTF">2023-07-04T08:10:22Z</dcterms:created>
  <dcterms:modified xsi:type="dcterms:W3CDTF">2025-03-06T13:33:03Z</dcterms:modified>
</cp:coreProperties>
</file>